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9" r:id="rId5"/>
    <p:sldId id="265" r:id="rId6"/>
    <p:sldId id="273" r:id="rId7"/>
    <p:sldId id="270" r:id="rId8"/>
    <p:sldId id="271" r:id="rId9"/>
    <p:sldId id="272" r:id="rId10"/>
    <p:sldId id="260" r:id="rId11"/>
    <p:sldId id="268" r:id="rId12"/>
    <p:sldId id="261" r:id="rId13"/>
    <p:sldId id="262" r:id="rId14"/>
    <p:sldId id="263" r:id="rId15"/>
    <p:sldId id="264" r:id="rId16"/>
    <p:sldId id="266" r:id="rId17"/>
    <p:sldId id="267" r:id="rId18"/>
  </p:sldIdLst>
  <p:sldSz cx="12192000" cy="6858000"/>
  <p:notesSz cx="7010400" cy="9296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9976" autoAdjust="0"/>
  </p:normalViewPr>
  <p:slideViewPr>
    <p:cSldViewPr snapToGrid="0">
      <p:cViewPr varScale="1">
        <p:scale>
          <a:sx n="85" d="100"/>
          <a:sy n="85" d="100"/>
        </p:scale>
        <p:origin x="189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sv-SE"/>
          </a:p>
        </p:txBody>
      </p:sp>
      <p:sp>
        <p:nvSpPr>
          <p:cNvPr id="3" name="Platshållare för datum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7C64C4C-8C16-48D7-9215-47408D3611E5}" type="datetimeFigureOut">
              <a:rPr lang="sv-SE" smtClean="0"/>
              <a:t>2024-09-02</a:t>
            </a:fld>
            <a:endParaRPr lang="sv-SE"/>
          </a:p>
        </p:txBody>
      </p:sp>
      <p:sp>
        <p:nvSpPr>
          <p:cNvPr id="4" name="Platshållare för bildobjekt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sv-SE"/>
          </a:p>
        </p:txBody>
      </p:sp>
      <p:sp>
        <p:nvSpPr>
          <p:cNvPr id="5" name="Platshållare för anteckninga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sv-SE"/>
          </a:p>
        </p:txBody>
      </p:sp>
      <p:sp>
        <p:nvSpPr>
          <p:cNvPr id="7" name="Platshållare för bildnumm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1FBE226-E1B8-4615-BB6F-3637614E7D69}" type="slidenum">
              <a:rPr lang="sv-SE" smtClean="0"/>
              <a:t>‹#›</a:t>
            </a:fld>
            <a:endParaRPr lang="sv-SE"/>
          </a:p>
        </p:txBody>
      </p:sp>
    </p:spTree>
    <p:extLst>
      <p:ext uri="{BB962C8B-B14F-4D97-AF65-F5344CB8AC3E}">
        <p14:creationId xmlns:p14="http://schemas.microsoft.com/office/powerpoint/2010/main" val="3679868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1</a:t>
            </a:fld>
            <a:endParaRPr lang="sv-SE"/>
          </a:p>
        </p:txBody>
      </p:sp>
    </p:spTree>
    <p:extLst>
      <p:ext uri="{BB962C8B-B14F-4D97-AF65-F5344CB8AC3E}">
        <p14:creationId xmlns:p14="http://schemas.microsoft.com/office/powerpoint/2010/main" val="13189582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latin typeface="Aptos" panose="020B0004020202020204" pitchFamily="34" charset="0"/>
                <a:ea typeface="Aptos" panose="020B0004020202020204" pitchFamily="34" charset="0"/>
                <a:cs typeface="Times New Roman" panose="02020603050405020304" pitchFamily="18" charset="0"/>
              </a:rPr>
              <a:t> </a:t>
            </a:r>
            <a:r>
              <a:rPr lang="sv-SE" sz="1200" b="1" u="sng" kern="100" dirty="0">
                <a:latin typeface="Aptos" panose="020B0004020202020204" pitchFamily="34" charset="0"/>
                <a:ea typeface="Aptos" panose="020B0004020202020204" pitchFamily="34" charset="0"/>
                <a:cs typeface="Times New Roman" panose="02020603050405020304" pitchFamily="18" charset="0"/>
              </a:rPr>
              <a:t>Styrelsemedlem berättar om denna bild</a:t>
            </a:r>
          </a:p>
          <a:p>
            <a:endParaRPr lang="sv-SE" b="1" dirty="0"/>
          </a:p>
          <a:p>
            <a:r>
              <a:rPr lang="sv-SE" b="1" dirty="0"/>
              <a:t>Alkohol och Drog Policy MIBK </a:t>
            </a:r>
          </a:p>
          <a:p>
            <a:r>
              <a:rPr lang="sv-SE" dirty="0"/>
              <a:t>Denna Alkohol och Drog Policy ska kommuniceras till samtliga medlemmar och utvärderas av styrelsen för att säkerställa dess fortsatta tillämpbarhet. </a:t>
            </a:r>
          </a:p>
          <a:p>
            <a:r>
              <a:rPr lang="sv-SE" b="1" dirty="0"/>
              <a:t>Inledning</a:t>
            </a:r>
            <a:r>
              <a:rPr lang="sv-SE" dirty="0"/>
              <a:t> </a:t>
            </a:r>
          </a:p>
          <a:p>
            <a:r>
              <a:rPr lang="sv-SE" dirty="0"/>
              <a:t>MIBK är en ideell idrottsförening, som bedriver innebandyverksamhet för ungdomar och seniorer. Vår intention, är att bedriva verksamheten så att det utvecklar människor positivt, såväl fysiskt och psykiskt som socialt och kulturellt. </a:t>
            </a:r>
          </a:p>
          <a:p>
            <a:r>
              <a:rPr lang="sv-SE" dirty="0"/>
              <a:t>Detta innebär också ett ställningstagande mot sådant som är skadligt och nedbrytande för individen. Nedanstående drogpolicy skall vara gemensamma för hela föreningen och utgöra ett stöd för ledare, funktionärer, aktiva och föräldrar. Vår ambition är att policyn skall ses som en hjälp, och ett stöd för att alla ska kunna säga NEJ till alla former av droger, i samband med föreningens verksamheter. </a:t>
            </a:r>
          </a:p>
          <a:p>
            <a:r>
              <a:rPr lang="sv-SE" dirty="0"/>
              <a:t>Föreningen har rätt att i sin verksamhet, anordna fester och sammankomster för sponsorer och medlemmar där alkohol kan ingå. Dock skall ansvariga tillse att förtäring sker i måttliga mängder, och att inga underåriga serveras alkohol. </a:t>
            </a:r>
          </a:p>
          <a:p>
            <a:r>
              <a:rPr lang="sv-SE" dirty="0"/>
              <a:t>Stimulans- och prestationshöjande preparat likställs med droger i denna policy. Policyn skall årligen genomgås vid informations- och spelarmöten. Det är viktigt att nyrekryterade spelare, ledare och föräldrar tar del av policyns innehåll. Föreningen har som ambition att en gång om året informera om hur alkohol, tobak och droger påverkar oss och vilka konsekvenser det kan ha att bruka dessa preparat.</a:t>
            </a:r>
          </a:p>
          <a:p>
            <a:endParaRPr lang="sv-SE" dirty="0"/>
          </a:p>
          <a:p>
            <a:r>
              <a:rPr lang="sv-SE" b="1" dirty="0"/>
              <a:t>Integritetspolicy Munka Ljungby IBK </a:t>
            </a:r>
          </a:p>
          <a:p>
            <a:r>
              <a:rPr lang="sv-SE" dirty="0"/>
              <a:t>Parter och ansvar för behandlingen av dina personuppgifter Munka Ljungby IBK 839401-0113 och Munka Ljungby IBK Akademi 802441-1103, Örkelljungavägen 46, 266 93 Munka-Ljungby är personuppgiftsansvarig för behandlingen av personuppgifter som sker inom ramen för föreningens verksamhet. Föreningen har som ändamål att bedriva idrottslig verksamhet i enlighet med ”Idrottsrörelsens verksamhetsidé, vision och värdegrund”. </a:t>
            </a:r>
          </a:p>
          <a:p>
            <a:r>
              <a:rPr lang="sv-SE" b="1" dirty="0"/>
              <a:t>Varför behandlar vi dina personuppgifter? </a:t>
            </a:r>
          </a:p>
          <a:p>
            <a:r>
              <a:rPr lang="sv-SE" dirty="0"/>
              <a:t>För att föreningen ska kunna bedriva sin verksamhet behandlas personuppgifter för olika ändamål kopplade till verksamheten. Föreningen behandlar personuppgifter för att administrera löpande föreningsaktiviteter (ex. träningsverksamhet och medlemsmöten), kommunicera med medlemmarna (kallelser till aktiviteter, information till målsmän m.m.) samt hantera medlemsrelaterade ekonomiska transaktioner (medlemsavgifter och träningsavgifter m.m.). Föreningen hanterar även personuppgifter i samband med ansökan om tävlingslicens till SF/SDF. Utöver behandlingen av personuppgifter vid licensansökningsprocessen behandlas personuppgifter vid varje tävlingstillfälle kopplat till licensens regelverk. Personuppgifterna behandlas vid anmälan till tävling, under pågående tävling och efter tävlingstillfället vid resultatrapportering. Föreningen behandlar även personuppgifter för att ansöka om bidrag från bland annat Riksidrottsförbundet och föreningens hemkommun. Föreningen är personuppgiftsansvarig för behandlingen av de personuppgifter som sker vid: </a:t>
            </a:r>
          </a:p>
          <a:p>
            <a:r>
              <a:rPr lang="sv-SE" dirty="0"/>
              <a:t>• Hantering av medlemskap i föreningen </a:t>
            </a:r>
          </a:p>
          <a:p>
            <a:r>
              <a:rPr lang="sv-SE" dirty="0"/>
              <a:t>• Föreningsadministration </a:t>
            </a:r>
          </a:p>
          <a:p>
            <a:r>
              <a:rPr lang="sv-SE" dirty="0"/>
              <a:t>• Deltagande i föreningens träningsverksamhet </a:t>
            </a:r>
          </a:p>
          <a:p>
            <a:r>
              <a:rPr lang="sv-SE" dirty="0"/>
              <a:t>• Deltagande i föreningens tävlingsverksamhet </a:t>
            </a:r>
          </a:p>
          <a:p>
            <a:r>
              <a:rPr lang="sv-SE" dirty="0"/>
              <a:t>• Licenshantering </a:t>
            </a:r>
          </a:p>
          <a:p>
            <a:r>
              <a:rPr lang="sv-SE" dirty="0"/>
              <a:t>• Ansökan om bidrag </a:t>
            </a:r>
          </a:p>
          <a:p>
            <a:r>
              <a:rPr lang="sv-SE" dirty="0"/>
              <a:t>• Sammanställning av statistik och uppföljning </a:t>
            </a:r>
          </a:p>
          <a:p>
            <a:r>
              <a:rPr lang="sv-SE" dirty="0"/>
              <a:t>• Utbildningar arrangerade av föreningen </a:t>
            </a:r>
          </a:p>
          <a:p>
            <a:r>
              <a:rPr lang="sv-SE" dirty="0"/>
              <a:t>• Kontakt med medlem </a:t>
            </a:r>
          </a:p>
          <a:p>
            <a:r>
              <a:rPr lang="sv-SE" dirty="0"/>
              <a:t>• Besök på vår hemsida </a:t>
            </a:r>
          </a:p>
          <a:p>
            <a:r>
              <a:rPr lang="sv-SE" dirty="0"/>
              <a:t>• Publicering av material på hemsida och sociala medier </a:t>
            </a:r>
          </a:p>
          <a:p>
            <a:r>
              <a:rPr lang="sv-SE" dirty="0"/>
              <a:t>• Tillträdesförbud (om tillämpligt) </a:t>
            </a:r>
          </a:p>
          <a:p>
            <a:r>
              <a:rPr lang="sv-SE" dirty="0"/>
              <a:t>• Ordningsstörningar och otillåten påverkan (om tillämpligt) </a:t>
            </a:r>
          </a:p>
          <a:p>
            <a:r>
              <a:rPr lang="sv-SE" b="1" dirty="0"/>
              <a:t>Vilka delar vi personuppgifter med? </a:t>
            </a:r>
          </a:p>
          <a:p>
            <a:r>
              <a:rPr lang="sv-SE" dirty="0"/>
              <a:t>Uppgifterna kommer inte att överföras till tredje land och dina personuppgifter kommer inte att utsättas för automatiserat beslutsfattande. Om föreningen vid något enstaka tillfälle måste dela dina personuppgifter med tredje land kommer du att informeras särskilt om detta. Det kan exempelvis vara aktuellt när/om du anmäls till tävling i tredje land. </a:t>
            </a:r>
          </a:p>
          <a:p>
            <a:r>
              <a:rPr lang="sv-SE" b="1" dirty="0"/>
              <a:t>Vilken laglig grund har vi för personuppgiftsbehandling? </a:t>
            </a:r>
          </a:p>
          <a:p>
            <a:r>
              <a:rPr lang="sv-SE" dirty="0"/>
              <a:t>Föreningen har nedan sammanställt den lagliga grunden för behandlingen av personuppgifter som sker inom föreningens verksamhet. </a:t>
            </a:r>
          </a:p>
          <a:p>
            <a:r>
              <a:rPr lang="sv-SE" b="1" dirty="0"/>
              <a:t>Ändamål med behandling 				Laglig grund </a:t>
            </a:r>
          </a:p>
          <a:p>
            <a:r>
              <a:rPr lang="sv-SE" dirty="0"/>
              <a:t>Hantering av medlemskap i föreningen 			Avtal </a:t>
            </a:r>
          </a:p>
          <a:p>
            <a:r>
              <a:rPr lang="sv-SE" dirty="0"/>
              <a:t>Föreningsadministration 				Avtal </a:t>
            </a:r>
          </a:p>
          <a:p>
            <a:r>
              <a:rPr lang="sv-SE" dirty="0"/>
              <a:t>Deltagande i föreningens träningsverksamhet 		Avtal </a:t>
            </a:r>
          </a:p>
          <a:p>
            <a:r>
              <a:rPr lang="sv-SE" dirty="0"/>
              <a:t>Licenshantering 				Avtal </a:t>
            </a:r>
          </a:p>
          <a:p>
            <a:r>
              <a:rPr lang="sv-SE" dirty="0"/>
              <a:t>Deltagande i föreningens tävlingsverksamhet 		Avtal </a:t>
            </a:r>
          </a:p>
          <a:p>
            <a:r>
              <a:rPr lang="sv-SE" dirty="0"/>
              <a:t>Ansökan om bidrag 				Rättslig förpliktelse </a:t>
            </a:r>
          </a:p>
          <a:p>
            <a:r>
              <a:rPr lang="sv-SE" dirty="0"/>
              <a:t>Sammanställning av statistik och uppföljning 		Allmänt intresse </a:t>
            </a:r>
          </a:p>
          <a:p>
            <a:r>
              <a:rPr lang="sv-SE" dirty="0"/>
              <a:t>Kontakt med föreningen 				Intresseavvägning </a:t>
            </a:r>
          </a:p>
          <a:p>
            <a:r>
              <a:rPr lang="sv-SE" dirty="0"/>
              <a:t>Besök på vår hemsida 				Intresseavvägning </a:t>
            </a:r>
          </a:p>
          <a:p>
            <a:r>
              <a:rPr lang="sv-SE" dirty="0"/>
              <a:t>Publicering av material på hemsida och sociala medier 		Intresseavvägning och ibland samtycke </a:t>
            </a:r>
          </a:p>
          <a:p>
            <a:r>
              <a:rPr lang="sv-SE" dirty="0"/>
              <a:t>Tillträdesförbud 				Rättslig förpliktelse </a:t>
            </a:r>
          </a:p>
          <a:p>
            <a:r>
              <a:rPr lang="sv-SE" dirty="0"/>
              <a:t>Ordningsstörningar och otillåten påverkan 			Rättsligförpliktelse </a:t>
            </a:r>
          </a:p>
          <a:p>
            <a:r>
              <a:rPr lang="sv-SE" dirty="0"/>
              <a:t>Utbildningar arrangerade av föreningen 			Allmänt intresse vid statsbidragsfinansierad utbildning, annars samtycke.</a:t>
            </a:r>
          </a:p>
          <a:p>
            <a:endParaRPr lang="sv-SE" dirty="0"/>
          </a:p>
          <a:p>
            <a:r>
              <a:rPr lang="sv-SE" b="1" dirty="0"/>
              <a:t>Jämställdhetspolicy MIBK &amp; MIBK Akademi (Här efter MIBK) </a:t>
            </a:r>
          </a:p>
          <a:p>
            <a:r>
              <a:rPr lang="sv-SE" dirty="0"/>
              <a:t>Denna jämställdhetspolicy ska kommuniceras till samtliga medlemmar och utvärderas av styrelsen för att säkerställa dess fortsatta tillämpbarhet. </a:t>
            </a:r>
          </a:p>
          <a:p>
            <a:r>
              <a:rPr lang="sv-SE" b="1" dirty="0"/>
              <a:t>Inledning</a:t>
            </a:r>
          </a:p>
          <a:p>
            <a:r>
              <a:rPr lang="sv-SE" dirty="0"/>
              <a:t>MIBK skall som förening värna om demokratiska värdegrunder och ge utrymme för fritt tänkande och debatt. </a:t>
            </a:r>
          </a:p>
          <a:p>
            <a:r>
              <a:rPr lang="sv-SE" dirty="0"/>
              <a:t>Vi skall präglas av att vara en jämställd och jämlik förening som karaktäriseras av öppenhet. Föreningens övergripande målsättning är att jämställdhetsarbetet skall ingå som en naturlig och integrerad del i samtliga delar av verksamheten. Detta gäller för alla arbetsgrupper, avdelningar samt på styrelsenivå. </a:t>
            </a:r>
          </a:p>
          <a:p>
            <a:r>
              <a:rPr lang="sv-SE" dirty="0"/>
              <a:t>Kvinnors och mäns villkor, rättigheter och utvecklingsmöjligheter skall vara lika inom föreningen. Villkor och utvecklingsmöjligheter skall inte vara beroende av kön, sexuell läggning eller etniskt ursprung. ”Vi ska vara en jämställd förening och vara attraktiv för spelare, ledare och samarbetspartners” </a:t>
            </a:r>
          </a:p>
          <a:p>
            <a:r>
              <a:rPr lang="sv-SE" b="1" dirty="0"/>
              <a:t>Miljö och förhållande </a:t>
            </a:r>
          </a:p>
          <a:p>
            <a:r>
              <a:rPr lang="sv-SE" dirty="0"/>
              <a:t>Miljö och förhållanden skall anpassas så att såväl kvinnor som män kan verka på samtliga avdelningar inom föreningen och där kvinnor och män har rätt till samma bemötande från föreningen. Samma förutsättningar skall ges gällande utrustning och träningsmöjligheter för lag på samma nivå i seriesystemet oavsett om det är herr/pojkar eller damlag/flickor. En generell målsättning är att det skall finnas likvärdiga utbildnings- och kompetensutvecklingsmöjligheter för både kvinnor/flickor och män/pojkar i föreningen. Föreningens utgångspunkt är att driva en jämställd verksamhet mellan herr/pojkar och dam/flickor, och inte särskilja någon </a:t>
            </a:r>
            <a:r>
              <a:rPr lang="sv-SE" dirty="0" err="1"/>
              <a:t>pga</a:t>
            </a:r>
            <a:r>
              <a:rPr lang="sv-SE" dirty="0"/>
              <a:t> etniskt ursprung och sexuell läggning. </a:t>
            </a:r>
          </a:p>
          <a:p>
            <a:r>
              <a:rPr lang="sv-SE" b="1" dirty="0"/>
              <a:t>Sexuella trakasserier </a:t>
            </a:r>
          </a:p>
          <a:p>
            <a:r>
              <a:rPr lang="sv-SE" dirty="0"/>
              <a:t>Ingen skall utsättas för sexuella trakasserier. Det innefattar även att ingen skall behöva känna sig kränkt eller känna obehag på grund av uttalanden, bilder och/eller text som finns anslagna eller är synliga på föreningens sociala medier eller i föreningens lokaler. Om sexuella trakasserier ändå skulle förekomma skall drabbad uppmuntras till att anmäla detta till föreningen och föreningen skall snarast vidta åtgärder. Sanktion kan komma ifråga efter en formell anmälan. Det kan t.ex. vara muntlig respektive skriftlig varning, avstängning, uteslutning eller civilrättsliga åtgärder.</a:t>
            </a:r>
          </a:p>
          <a:p>
            <a:endParaRPr lang="sv-SE" dirty="0"/>
          </a:p>
          <a:p>
            <a:r>
              <a:rPr lang="sv-SE" b="1" dirty="0"/>
              <a:t>Policy mot kränkande särbehandling och mobbning Munka Ljungby IBK </a:t>
            </a:r>
          </a:p>
          <a:p>
            <a:r>
              <a:rPr lang="sv-SE" dirty="0"/>
              <a:t>Denna policy ska kommuniceras till samtliga medlemmar och utvärderas av styrelsen för att säkerställa dess fortsatta tillämpbarhet. </a:t>
            </a:r>
          </a:p>
          <a:p>
            <a:r>
              <a:rPr lang="sv-SE" b="1" dirty="0"/>
              <a:t>Inledning</a:t>
            </a:r>
          </a:p>
          <a:p>
            <a:r>
              <a:rPr lang="sv-SE" dirty="0"/>
              <a:t>Idrotten har en viktig social funktion att fylla. I vår förening ska medlemmar kunna utvecklas inom sin idrott men även till att bli självständiga och trygga individer. Ungdomsverksamheten skall bedrivas med mottot ” alla är med på sina villkor och ingen utslagning accepteras”. Inom MIBK vill vi med denna policyn skapa en samsyn och ett gemensamt förhållningssätt från såväl styrelse, kommittéer tränare, föräldrar och spelare kring frågor rörande mobbning och kränkande särbehandling. </a:t>
            </a:r>
            <a:r>
              <a:rPr lang="sv-SE" b="1" dirty="0"/>
              <a:t>Mobbning</a:t>
            </a:r>
            <a:r>
              <a:rPr lang="sv-SE" dirty="0"/>
              <a:t> </a:t>
            </a:r>
          </a:p>
          <a:p>
            <a:r>
              <a:rPr lang="sv-SE" dirty="0"/>
              <a:t>Inom MIBKs verksamhet accepteras ingen form av mobbning eller kränkande särbehandling, sexuella trakasserier eller främlingsfientlighet. Det kan vara svårt att skilja mobbning från så kallade vanliga konflikter och bråk. Mobbning definieras av att en person upprepade gånger blir utsatt för negativa handlingar från en eller flera kamrater. Det är mobbning när parterna i en konflikt inte är jämstarka utan den ena parten ständigt är i underläge och blir kränkt. </a:t>
            </a:r>
          </a:p>
          <a:p>
            <a:r>
              <a:rPr lang="sv-SE" dirty="0"/>
              <a:t>All verksamhet inom MIBK skall präglas av glädje och kamratskap. Inom vår klubb ska ingen behöva känna sig kränkt, trakasserad, mobbad eller diskriminerad. Om vi upptäcker mobbing, andra trakasserier eller utfrysning skall följande åtgärder vidtagas: </a:t>
            </a:r>
          </a:p>
          <a:p>
            <a:r>
              <a:rPr lang="sv-SE" dirty="0"/>
              <a:t>• Enskilt samtal mellan ledare och inblandade spelare. </a:t>
            </a:r>
          </a:p>
          <a:p>
            <a:r>
              <a:rPr lang="sv-SE" dirty="0"/>
              <a:t>• Respektive föräldrar skall informeras. </a:t>
            </a:r>
          </a:p>
          <a:p>
            <a:r>
              <a:rPr lang="sv-SE" dirty="0"/>
              <a:t>Vid upprepade mobbningstillfällen skall följande åtgärder vidtagas: </a:t>
            </a:r>
          </a:p>
          <a:p>
            <a:r>
              <a:rPr lang="sv-SE" dirty="0"/>
              <a:t>• Tillfällig avstängning av den som mobbar. </a:t>
            </a:r>
          </a:p>
          <a:p>
            <a:r>
              <a:rPr lang="sv-SE" dirty="0"/>
              <a:t>• Träff med den som mobbar och målsman till den som mobbar, om denna är under 18 år. Efter denna träff tas beslut om fortsatt avstängning. Ansvaret för att denna regel efterlevs har ledare/tränare och styrelse. </a:t>
            </a:r>
          </a:p>
          <a:p>
            <a:endParaRPr lang="sv-SE" dirty="0"/>
          </a:p>
          <a:p>
            <a:r>
              <a:rPr lang="sv-SE" b="1" dirty="0"/>
              <a:t>Följande gäller kring lagkassor Munka Ljungby IBK </a:t>
            </a:r>
          </a:p>
          <a:p>
            <a:r>
              <a:rPr lang="sv-SE" dirty="0"/>
              <a:t>Denna policy ska kommuniceras till samtliga medlemmar och utvärderas av styrelsen för att säkerställa dess fortsatta tillämpbarhet. </a:t>
            </a:r>
          </a:p>
          <a:p>
            <a:r>
              <a:rPr lang="sv-SE" dirty="0"/>
              <a:t>Föreningen har historiskt inte haft några lagkassor för att undvika ”klasskillnader” mellan lagen. </a:t>
            </a:r>
          </a:p>
          <a:p>
            <a:r>
              <a:rPr lang="sv-SE" dirty="0"/>
              <a:t>Inför säsongen 2019/2020 beslutade man att tillåta lag att ha lagkassa som man kunde arbeta in pengar till om särskilt ändamål fanns, såsom t.ex. </a:t>
            </a:r>
            <a:r>
              <a:rPr lang="sv-SE" dirty="0" err="1"/>
              <a:t>utlandscup</a:t>
            </a:r>
            <a:r>
              <a:rPr lang="sv-SE" dirty="0"/>
              <a:t>. För denna typ av lagkassa ska man först ha styrelsens godkännande, sedan ska alla olika aktiviteter godkännas vid varje tillfälle för att samla in pengar till lagkassan. Sponsring till lagkassa får inte förekomma och intjäningsaktiviteter som kan konkurrera med föreningens aktiviteter kommer inte godkännas av styrelsen. Lagkassan ska användas till innebandyrelaterade aktiviteter för laget under samma säsong som insamlingen sker. Vill man spara lagkassan till nästa säsong ska detta ansökas om hos styrelsen. </a:t>
            </a:r>
          </a:p>
          <a:p>
            <a:endParaRPr lang="sv-SE" dirty="0"/>
          </a:p>
          <a:p>
            <a:r>
              <a:rPr lang="sv-SE" dirty="0"/>
              <a:t>Utöver lagkassa för speciella ändamål såsom tex </a:t>
            </a:r>
            <a:r>
              <a:rPr lang="sv-SE" dirty="0" err="1"/>
              <a:t>utlandscup</a:t>
            </a:r>
            <a:r>
              <a:rPr lang="sv-SE" dirty="0"/>
              <a:t> så har föreningen även öppnat upp för lagkassor där ändamålet för pengarna inte är definierat på förhand. Denna typ av lagkassor kan man inte söka om att få göra aktiviteter till utan pengar till dessa är endast från aktiviteter som föreningen har initierat och där alla lag har samma möjlighet för intjäning. Aktiviteter kan vara kläd eller lottförsäljning där del av eller hela förtjänsten går till laget. </a:t>
            </a:r>
          </a:p>
          <a:p>
            <a:r>
              <a:rPr lang="sv-SE" b="1" dirty="0"/>
              <a:t>Generellt alla lagkassor</a:t>
            </a:r>
            <a:r>
              <a:rPr lang="sv-SE" dirty="0"/>
              <a:t>: </a:t>
            </a:r>
          </a:p>
          <a:p>
            <a:r>
              <a:rPr lang="sv-SE" dirty="0"/>
              <a:t>• Kontot till lagkassan ska hanteras av föreningen. </a:t>
            </a:r>
          </a:p>
          <a:p>
            <a:r>
              <a:rPr lang="sv-SE" dirty="0"/>
              <a:t>• Man kan endast ha en lagkassa </a:t>
            </a:r>
          </a:p>
          <a:p>
            <a:r>
              <a:rPr lang="sv-SE" dirty="0"/>
              <a:t>• Ingen sponsring till lagkassa utan endast arbete och försäljning kommer godkännas </a:t>
            </a:r>
          </a:p>
          <a:p>
            <a:r>
              <a:rPr lang="sv-SE" dirty="0"/>
              <a:t>• Det är en lagkassa där alla har lika stor del av pengarna, inget får länkas till hur mycket varje individ samlat in. </a:t>
            </a:r>
          </a:p>
          <a:p>
            <a:r>
              <a:rPr lang="sv-SE" dirty="0"/>
              <a:t>• Slutar man så har man ingen del i lagkassan. </a:t>
            </a:r>
          </a:p>
          <a:p>
            <a:r>
              <a:rPr lang="sv-SE" dirty="0"/>
              <a:t>• Kommer man in som ny så har man lika stor del som övriga i lagkassan. </a:t>
            </a:r>
          </a:p>
          <a:p>
            <a:r>
              <a:rPr lang="sv-SE" dirty="0"/>
              <a:t>• Ändamålet ska godkännas av styrelsen • Varje aktivitet för insamling ska vid varje tillfälle godkännas </a:t>
            </a:r>
          </a:p>
          <a:p>
            <a:r>
              <a:rPr lang="sv-SE" dirty="0"/>
              <a:t>• Aktiviteterna laget gör för sin lagkassa får inte gå ut över föreningens aktiviteter såsom </a:t>
            </a:r>
            <a:r>
              <a:rPr lang="sv-SE" dirty="0" err="1"/>
              <a:t>outdoor</a:t>
            </a:r>
            <a:r>
              <a:rPr lang="sv-SE" dirty="0"/>
              <a:t>, sportlott, bingolott mm. Det är ingen ursäkt att man inte bidrar gällande dessa aktiviteter på grund av att man tycker man säljer/gör så mycket annat för sitt lag. Föreningens gemensamma aktiviteter är de som prioriteras, skulle föreningen se att lag som samlar till specifikt syfte inte säljer föreningens produkter så kan beslut om godkännande återkallas. </a:t>
            </a:r>
          </a:p>
          <a:p>
            <a:r>
              <a:rPr lang="sv-SE" dirty="0"/>
              <a:t>• Lagkassan (gäller ej den som man fått godkänt av styrelsen att ha) får användas till vilken teamaktivitet man vad man vill om det inkluderar hela laget </a:t>
            </a:r>
          </a:p>
          <a:p>
            <a:r>
              <a:rPr lang="sv-SE" dirty="0"/>
              <a:t>• Lagkassan upplöses när laget splittras/delas in till nytt lag/konstellation eller senast när man går över till senior vid 16 års ålder.</a:t>
            </a:r>
          </a:p>
          <a:p>
            <a:endParaRPr lang="sv-SE" dirty="0"/>
          </a:p>
          <a:p>
            <a:r>
              <a:rPr lang="sv-SE" b="1" dirty="0"/>
              <a:t>Policy för Sociala Medier Munka Ljungby IBK </a:t>
            </a:r>
          </a:p>
          <a:p>
            <a:r>
              <a:rPr lang="sv-SE" dirty="0"/>
              <a:t>Denna Policy för Sociala Medier ska kommuniceras till samtliga medlemmar och utvärderas av styrelsen för att säkerställa dess fortsatta tillämpbarhet. </a:t>
            </a:r>
          </a:p>
          <a:p>
            <a:r>
              <a:rPr lang="sv-SE" dirty="0"/>
              <a:t>Denna policy beskriver riktlinjer för samtliga anställda, ledare och förtroendevalda samt för medlemmar som representerar MIBK i sociala medier. </a:t>
            </a:r>
          </a:p>
          <a:p>
            <a:r>
              <a:rPr lang="sv-SE" b="1" dirty="0"/>
              <a:t>Sociala medier </a:t>
            </a:r>
          </a:p>
          <a:p>
            <a:r>
              <a:rPr lang="sv-SE" dirty="0"/>
              <a:t>Med sociala medier avses hemsidor, Facebook, YouTube, LinkedIn, </a:t>
            </a:r>
            <a:r>
              <a:rPr lang="sv-SE" dirty="0" err="1"/>
              <a:t>Instagram</a:t>
            </a:r>
            <a:r>
              <a:rPr lang="sv-SE" dirty="0"/>
              <a:t>, Twitter, </a:t>
            </a:r>
            <a:r>
              <a:rPr lang="sv-SE" dirty="0" err="1"/>
              <a:t>Snapchat</a:t>
            </a:r>
            <a:r>
              <a:rPr lang="sv-SE" dirty="0"/>
              <a:t>, Bloggar och liknande. Sociala medier ger oss möjlighet att marknadsföra MIBK och stärka vårt varumärke, skapa kontakter och kommunicera med våra medlemmar. </a:t>
            </a:r>
          </a:p>
          <a:p>
            <a:r>
              <a:rPr lang="sv-SE" dirty="0"/>
              <a:t>Kommunikation över internet innebär också risker för MIBK genom att det som skrivs kan få stor spridning och vara svårt att stoppa. </a:t>
            </a:r>
          </a:p>
          <a:p>
            <a:r>
              <a:rPr lang="sv-SE" dirty="0"/>
              <a:t>Syftet med denna policy är att ge riktlinjer så att sociala medier används på ett positivt sätt och ger fler möjlighet att ta del av MIBK och vår verksamhet. </a:t>
            </a:r>
          </a:p>
          <a:p>
            <a:r>
              <a:rPr lang="sv-SE" b="1" dirty="0"/>
              <a:t>Utgångspunkt </a:t>
            </a:r>
          </a:p>
          <a:p>
            <a:r>
              <a:rPr lang="sv-SE" dirty="0"/>
              <a:t>Utgångspunkten är att MIBK ser positivt på användandet av sociala medier. Vårt engagemang i sociala medier sprider vårt budskap och stärker vårt varumärke. Det stärker också bilden av organisationen som öppen och tillgänglig. </a:t>
            </a:r>
          </a:p>
          <a:p>
            <a:r>
              <a:rPr lang="sv-SE" dirty="0"/>
              <a:t>Du är alltid personligt ansvarig för sådant du publicerar på eget initiativ, oavsett om publiceringen sker i MIBKs namn (dvs i egenskap av arbetstagare, ledare, förtroendevald, spelare) eller privat. </a:t>
            </a:r>
          </a:p>
          <a:p>
            <a:r>
              <a:rPr lang="sv-SE" dirty="0"/>
              <a:t>Är du osäker på vad du kan publicera fråga ordförande eller webbansvarig. </a:t>
            </a:r>
          </a:p>
          <a:p>
            <a:r>
              <a:rPr lang="sv-SE" b="1" dirty="0"/>
              <a:t>Allmänt </a:t>
            </a:r>
          </a:p>
          <a:p>
            <a:r>
              <a:rPr lang="sv-SE" dirty="0"/>
              <a:t>Föreningens officiella hemsida samt Facebook-sida administreras av anställda och förtroendevalda inom MIBK. </a:t>
            </a:r>
          </a:p>
          <a:p>
            <a:r>
              <a:rPr lang="sv-SE" dirty="0"/>
              <a:t>MIBK ska informera och entusiasmera läsaren att söka mer information om klubben och innebandy. </a:t>
            </a:r>
          </a:p>
          <a:p>
            <a:r>
              <a:rPr lang="sv-SE" dirty="0"/>
              <a:t>På sidor som representerar MIBK ska MIBK logotype användas. </a:t>
            </a:r>
          </a:p>
          <a:p>
            <a:r>
              <a:rPr lang="sv-SE" b="1" dirty="0"/>
              <a:t>Förhållningsregler</a:t>
            </a:r>
          </a:p>
          <a:p>
            <a:r>
              <a:rPr lang="sv-SE" dirty="0"/>
              <a:t>• Visa respekt. </a:t>
            </a:r>
          </a:p>
          <a:p>
            <a:r>
              <a:rPr lang="sv-SE" dirty="0"/>
              <a:t>• Var gärna engagerad! </a:t>
            </a:r>
          </a:p>
          <a:p>
            <a:r>
              <a:rPr lang="sv-SE" dirty="0"/>
              <a:t>• Lös eventuella problem off-line </a:t>
            </a:r>
          </a:p>
          <a:p>
            <a:r>
              <a:rPr lang="sv-SE" dirty="0"/>
              <a:t>• Kommentera aldrig något/någon nedsättande. </a:t>
            </a:r>
          </a:p>
          <a:p>
            <a:r>
              <a:rPr lang="sv-SE" dirty="0"/>
              <a:t>• Tänk efter före. Det som du publicerar lever för alltid vidare på Internet. </a:t>
            </a:r>
          </a:p>
          <a:p>
            <a:r>
              <a:rPr lang="sv-SE" dirty="0"/>
              <a:t>• Tänk på att inte föregå beslut som ska tas eller har tagits i föreningen. </a:t>
            </a:r>
          </a:p>
          <a:p>
            <a:r>
              <a:rPr lang="sv-SE" dirty="0"/>
              <a:t>• Var noga med vem och var du länkar till och visa tydligt att det är en extern länk. </a:t>
            </a:r>
          </a:p>
          <a:p>
            <a:r>
              <a:rPr lang="sv-SE" dirty="0"/>
              <a:t>• Var uppmärksam på att din medverkan i sociala medier kan påverka bilden av MIBK. </a:t>
            </a:r>
          </a:p>
          <a:p>
            <a:r>
              <a:rPr lang="sv-SE" dirty="0"/>
              <a:t>• Respektera alla personers integritet. Referera inte till någon utan dennes medgivande. </a:t>
            </a:r>
          </a:p>
          <a:p>
            <a:r>
              <a:rPr lang="sv-SE" dirty="0"/>
              <a:t>• Var alltid korrekt och använd sunt förnuft. Även om ditt svar är riktat till en viss person kommer det att läsas av många andra. </a:t>
            </a:r>
          </a:p>
          <a:p>
            <a:r>
              <a:rPr lang="sv-SE" dirty="0"/>
              <a:t>• Använd aldrig andras material utan tillåtelse. Ange källan och följ de upphovsrättsliga regler som gäller för både text och bild. </a:t>
            </a:r>
          </a:p>
          <a:p>
            <a:r>
              <a:rPr lang="sv-SE" dirty="0"/>
              <a:t>• Vi tillåter inte att någon filmar det som görs på träningen. Träningen ska vara en trygg miljö där det är okej att prova nya saker, att misslyckas och göra bort sig, utan rädsla för att det sedan sprids på Youtube. </a:t>
            </a:r>
          </a:p>
          <a:p>
            <a:r>
              <a:rPr lang="sv-SE" dirty="0"/>
              <a:t>• Beakta GDPR genom att behandla personuppgifter på ett korrekt sätt. </a:t>
            </a:r>
          </a:p>
          <a:p>
            <a:r>
              <a:rPr lang="sv-SE" dirty="0"/>
              <a:t>• Debatter på Facebook och andra sociala medier ska ha högt i tak men personliga påhopp, mobbning, ryktesspridning, spekulationer eller medveten publicering av felaktig information ska inte förekomma. </a:t>
            </a:r>
          </a:p>
          <a:p>
            <a:r>
              <a:rPr lang="sv-SE" dirty="0"/>
              <a:t>• Skulle någon, förtroendevald, kommittémedlem, ledare eller spelare, via sociala medier kritisera MIBK utan att MIBK haft möjligheten att ställa sig till svars, utgörs normalt en misstroendeförklaring </a:t>
            </a:r>
          </a:p>
          <a:p>
            <a:r>
              <a:rPr lang="sv-SE" dirty="0"/>
              <a:t>• Vid frågor och diskussioner som berör klubbens verksamhet där du känner dig osäker på fakta hänvisas till www.mibk.se eller till föreningens styrelse.</a:t>
            </a:r>
          </a:p>
          <a:p>
            <a:endParaRPr lang="sv-SE" dirty="0"/>
          </a:p>
          <a:p>
            <a:r>
              <a:rPr lang="sv-SE" b="1" dirty="0"/>
              <a:t>Säkerhetspolicy MIBK &amp; MIBK Akademi (Här efter MIBK) </a:t>
            </a:r>
          </a:p>
          <a:p>
            <a:r>
              <a:rPr lang="sv-SE" dirty="0"/>
              <a:t>Denna Säkerhets Policy ska kommuniceras till samtliga medlemmar och utvärderas av styrelsen för att säkerställa dess fortsatta tillämpbarhet. </a:t>
            </a:r>
          </a:p>
          <a:p>
            <a:r>
              <a:rPr lang="sv-SE" dirty="0"/>
              <a:t>Inledning </a:t>
            </a:r>
          </a:p>
          <a:p>
            <a:r>
              <a:rPr lang="sv-SE" dirty="0"/>
              <a:t>MIBK är en ideell idrottsförening, som bedriver innebandyverksamhet för ungdomar och seniorer. Vår intention, är att bedriva en verksamhet där säkerheten för såväl spelare, ledare och funktionärer är av högsta vikt. Vårt mål är att alla som kommer till hallen eller deltager i andra MIBK arrangemang ska komma hem i samma skick som dom kom. </a:t>
            </a:r>
          </a:p>
          <a:p>
            <a:r>
              <a:rPr lang="sv-SE" dirty="0"/>
              <a:t>Säkerhet </a:t>
            </a:r>
          </a:p>
          <a:p>
            <a:r>
              <a:rPr lang="sv-SE" dirty="0"/>
              <a:t>Brand- Föreningen kommer årligen informera alla spelare, ledare och funktionärer vad som gäller vid eventuell brand/brandlarm. Hur vi evakuerar och var vi återsamlas. </a:t>
            </a:r>
          </a:p>
          <a:p>
            <a:r>
              <a:rPr lang="sv-SE" dirty="0"/>
              <a:t>Föreningens ambition är att konstant jobba på att förbättra säkerheten på alla plan för spelare, ledare, funktionärer och publik. </a:t>
            </a:r>
          </a:p>
          <a:p>
            <a:r>
              <a:rPr lang="sv-SE" b="1" dirty="0"/>
              <a:t>Säkerhetspunkter:</a:t>
            </a:r>
            <a:r>
              <a:rPr lang="sv-SE" dirty="0"/>
              <a:t> </a:t>
            </a:r>
          </a:p>
          <a:p>
            <a:r>
              <a:rPr lang="sv-SE" dirty="0"/>
              <a:t>• Säkerställa att alla vet hur vi evakuerar och var vi återsamlas vid brand/larm </a:t>
            </a:r>
          </a:p>
          <a:p>
            <a:r>
              <a:rPr lang="sv-SE" dirty="0"/>
              <a:t>• MIBK tillåter inte någon spelare under 17 år är på eller just sidan om plan utan glasögon (undantag om inga bollar är på planen), inga glasögon inget spel. Vi kommer också uppmuntra de som fyllt 17 år att fortsätta med glasögon då detta är en säkerhet och då MIBK anser att om man spelat med glasögon hela sin uppväxt bör detta inte påverka spelarna negativt att fortsätta med detta. </a:t>
            </a:r>
          </a:p>
          <a:p>
            <a:r>
              <a:rPr lang="sv-SE" dirty="0"/>
              <a:t>• Föreningen har beslutat att spelare som fått en smäll mot huvudet som renderat i yrsel (om så kortvarig) eller skada på nacken inte får fortsätta pågående match eller träning. Detta beslut är för att underlätta för ledare/tränare så att dom inte behöver ta beslutet om spelaren vill fortsätta träna/spela. Det är tränaren/ledarens ansvar att spelaren inte tränar eller spelar vidare efter huvud eller nackskada. </a:t>
            </a:r>
          </a:p>
          <a:p>
            <a:r>
              <a:rPr lang="sv-SE" dirty="0"/>
              <a:t>• Då innebandyförbundets regler </a:t>
            </a:r>
            <a:r>
              <a:rPr lang="sv-SE" dirty="0" err="1"/>
              <a:t>ang</a:t>
            </a:r>
            <a:r>
              <a:rPr lang="sv-SE" dirty="0"/>
              <a:t> personlig utrustning är oklara och lämnar det upp till domaren att avgöra om smycke/klockor kan vara en skaderisk, har MIBK tagit ett ställningstagande för att skydda spelarna mot skaderisk- MIBK tillåter inte någon spelare att spela/träna med smycke då detta kan skada spelaren själv, medspelare eller motståndare. Undantag är släta ringar, dock ser vi gärna att dessa tejpas. </a:t>
            </a:r>
          </a:p>
          <a:p>
            <a:r>
              <a:rPr lang="sv-SE" dirty="0"/>
              <a:t>• Området runt sargen måste vara fritt från utrustning som kan utgöra en skaderisk om en spelare trillar eller tacklas över sargen. </a:t>
            </a:r>
          </a:p>
          <a:p>
            <a:r>
              <a:rPr lang="sv-SE" dirty="0"/>
              <a:t>• Resor till och från match eller andra event i föreningens regi ligger under föreningens ansvar och de aktiva är försäkrade via föreningen. Föreningen förväntar sig att de som kör har bilar som uppfyller gällande säkerhetskrav, så som vara kontrollbesiktigade, ha rätt och godkända däck för årstiden. MIBK förväntar sig också att man följer gällande trafikregler och att man inte kör påverkad. MIBK erbjuder alla som ska köra att göra ett utblåsningstest innan man kör. </a:t>
            </a:r>
          </a:p>
          <a:p>
            <a:r>
              <a:rPr lang="sv-SE" dirty="0"/>
              <a:t>• Alla nya ledare kommer kontrolleras via det offentliga brottsregistret för att säkerställa att olämpliga ledare inte arbetar med våra barn och ungdomar. </a:t>
            </a:r>
          </a:p>
          <a:p>
            <a:endParaRPr lang="sv-SE" dirty="0"/>
          </a:p>
          <a:p>
            <a:r>
              <a:rPr lang="sv-SE" dirty="0"/>
              <a:t>MIBKs säkerhetsarbete har som mål att minimera risken för personskada med bibehållen spelglädje och bibehållen upplevelse som åskådare. Spelare, ledare och funktionärer ska gemensamt verka för att värna om en säker miljö för alla i hallen och för de som medverkar i annan aktivitet i MIBKs regi. </a:t>
            </a:r>
          </a:p>
          <a:p>
            <a:r>
              <a:rPr lang="sv-SE" dirty="0"/>
              <a:t>MIBK kommer vart tredje år med start 2024 arrangera en obligatorisk utbildning LABC utbildning för alla ledare och i samband med detta även en utbildning/introduktion på hjärtstartaren. </a:t>
            </a:r>
          </a:p>
          <a:p>
            <a:r>
              <a:rPr lang="sv-SE" dirty="0"/>
              <a:t>Om någon skulle upptäcka att vi i vår organisation har någon som inte efterlever får säkerhetspolicy, vid av föreningen anordnad aktivitet, ber vi er att direkt ta kontakt med styrelsen som kan föra ett dokumenterat samtal, med den aktuella personen. Upprepade förseelser kan leda till avstängning.</a:t>
            </a:r>
          </a:p>
          <a:p>
            <a:endParaRPr lang="sv-SE" dirty="0"/>
          </a:p>
          <a:p>
            <a:r>
              <a:rPr lang="sv-SE" b="1" dirty="0"/>
              <a:t>Uppförandekod Munka Ljungby IBK </a:t>
            </a:r>
          </a:p>
          <a:p>
            <a:r>
              <a:rPr lang="sv-SE" dirty="0"/>
              <a:t>Denna Uppförandekod ska kommuniceras till samtliga medlemmar och utvärderas av styrelsen för att säkerställa dess fortsatta tillämpbarhet. </a:t>
            </a:r>
          </a:p>
          <a:p>
            <a:r>
              <a:rPr lang="sv-SE" dirty="0"/>
              <a:t>Inledning </a:t>
            </a:r>
          </a:p>
          <a:p>
            <a:r>
              <a:rPr lang="sv-SE" dirty="0"/>
              <a:t>MIBK är en ideell idrottsförening, som bedriver innebandyverksamhet för ungdomar och seniorer. Föreningens ambition är att alla spelare, ledare, funktionärer och supportrar ska uppföra sig på ett sådant sätt att MIBK ska omnämnas med respekt och som en förening som är en förebild i hur man uppför sig och agerar i samband med föreningsaktiviteter. </a:t>
            </a:r>
          </a:p>
          <a:p>
            <a:r>
              <a:rPr lang="sv-SE" dirty="0"/>
              <a:t>Uppförande spelare och ledare </a:t>
            </a:r>
          </a:p>
          <a:p>
            <a:r>
              <a:rPr lang="sv-SE" dirty="0"/>
              <a:t>• Lämna omklädningsrummen som de var när ni kom. Både på hemmamatch och bortamatch. Ledare ansvarar och ska vara sista personen som lämnar omklädningsrummet (Foto?) </a:t>
            </a:r>
          </a:p>
          <a:p>
            <a:r>
              <a:rPr lang="sv-SE" dirty="0"/>
              <a:t>• Uppföra sig sportsligt både på och utanför plan </a:t>
            </a:r>
          </a:p>
          <a:p>
            <a:r>
              <a:rPr lang="sv-SE" dirty="0"/>
              <a:t>• Inte skriva negativt på hemsida eller andra sociala medier </a:t>
            </a:r>
          </a:p>
          <a:p>
            <a:r>
              <a:rPr lang="sv-SE" dirty="0"/>
              <a:t>• Respektera regler som gäller både på hemma och bortaplan Uppförande funktionärer och supportrar </a:t>
            </a:r>
          </a:p>
          <a:p>
            <a:r>
              <a:rPr lang="sv-SE" dirty="0"/>
              <a:t>• Uppföra sig sportsligt </a:t>
            </a:r>
          </a:p>
          <a:p>
            <a:r>
              <a:rPr lang="sv-SE" dirty="0"/>
              <a:t>• Positiva och uppmuntrande tillrop </a:t>
            </a:r>
          </a:p>
          <a:p>
            <a:r>
              <a:rPr lang="sv-SE" dirty="0"/>
              <a:t>• Inte utrycka sig negativt mot domare, motståndare eller egna spelare </a:t>
            </a:r>
          </a:p>
          <a:p>
            <a:r>
              <a:rPr lang="sv-SE" dirty="0"/>
              <a:t>• Inte skriva negativt på hemsida eller andra sociala medier </a:t>
            </a:r>
          </a:p>
          <a:p>
            <a:r>
              <a:rPr lang="sv-SE" dirty="0"/>
              <a:t>• Välkomna/hälsa på motståndarlagets supportrar </a:t>
            </a:r>
          </a:p>
          <a:p>
            <a:endParaRPr lang="sv-SE" dirty="0"/>
          </a:p>
          <a:p>
            <a:r>
              <a:rPr lang="sv-SE" dirty="0"/>
              <a:t>Avsteg från denna uppförandekod bedöms för varje enskilt fall</a:t>
            </a:r>
          </a:p>
          <a:p>
            <a:endParaRPr lang="sv-SE" dirty="0"/>
          </a:p>
          <a:p>
            <a:endParaRPr lang="sv-SE" dirty="0"/>
          </a:p>
        </p:txBody>
      </p:sp>
      <p:sp>
        <p:nvSpPr>
          <p:cNvPr id="4" name="Platshållare för bildnummer 3"/>
          <p:cNvSpPr>
            <a:spLocks noGrp="1"/>
          </p:cNvSpPr>
          <p:nvPr>
            <p:ph type="sldNum" sz="quarter" idx="5"/>
          </p:nvPr>
        </p:nvSpPr>
        <p:spPr/>
        <p:txBody>
          <a:bodyPr/>
          <a:lstStyle/>
          <a:p>
            <a:fld id="{41FBE226-E1B8-4615-BB6F-3637614E7D69}" type="slidenum">
              <a:rPr lang="sv-SE" smtClean="0"/>
              <a:t>10</a:t>
            </a:fld>
            <a:endParaRPr lang="sv-SE"/>
          </a:p>
        </p:txBody>
      </p:sp>
    </p:spTree>
    <p:extLst>
      <p:ext uri="{BB962C8B-B14F-4D97-AF65-F5344CB8AC3E}">
        <p14:creationId xmlns:p14="http://schemas.microsoft.com/office/powerpoint/2010/main" val="2042541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latin typeface="Aptos" panose="020B0004020202020204" pitchFamily="34" charset="0"/>
                <a:ea typeface="Aptos" panose="020B0004020202020204" pitchFamily="34" charset="0"/>
                <a:cs typeface="Times New Roman" panose="02020603050405020304" pitchFamily="18" charset="0"/>
              </a:rPr>
              <a:t> </a:t>
            </a:r>
            <a:r>
              <a:rPr lang="sv-SE" sz="1200" b="1" u="sng" kern="100" dirty="0">
                <a:latin typeface="Aptos" panose="020B0004020202020204" pitchFamily="34" charset="0"/>
                <a:ea typeface="Aptos" panose="020B0004020202020204" pitchFamily="34" charset="0"/>
                <a:cs typeface="Times New Roman" panose="02020603050405020304" pitchFamily="18" charset="0"/>
              </a:rPr>
              <a:t>Styrelsemedlem berättar om denna bild</a:t>
            </a:r>
          </a:p>
          <a:p>
            <a:endParaRPr lang="sv-SE" dirty="0"/>
          </a:p>
        </p:txBody>
      </p:sp>
      <p:sp>
        <p:nvSpPr>
          <p:cNvPr id="4" name="Platshållare för bildnummer 3"/>
          <p:cNvSpPr>
            <a:spLocks noGrp="1"/>
          </p:cNvSpPr>
          <p:nvPr>
            <p:ph type="sldNum" sz="quarter" idx="5"/>
          </p:nvPr>
        </p:nvSpPr>
        <p:spPr/>
        <p:txBody>
          <a:bodyPr/>
          <a:lstStyle/>
          <a:p>
            <a:fld id="{41FBE226-E1B8-4615-BB6F-3637614E7D69}" type="slidenum">
              <a:rPr lang="sv-SE" smtClean="0"/>
              <a:t>11</a:t>
            </a:fld>
            <a:endParaRPr lang="sv-SE"/>
          </a:p>
        </p:txBody>
      </p:sp>
    </p:spTree>
    <p:extLst>
      <p:ext uri="{BB962C8B-B14F-4D97-AF65-F5344CB8AC3E}">
        <p14:creationId xmlns:p14="http://schemas.microsoft.com/office/powerpoint/2010/main" val="609976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12</a:t>
            </a:fld>
            <a:endParaRPr lang="sv-SE"/>
          </a:p>
        </p:txBody>
      </p:sp>
    </p:spTree>
    <p:extLst>
      <p:ext uri="{BB962C8B-B14F-4D97-AF65-F5344CB8AC3E}">
        <p14:creationId xmlns:p14="http://schemas.microsoft.com/office/powerpoint/2010/main" val="3009095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13</a:t>
            </a:fld>
            <a:endParaRPr lang="sv-SE"/>
          </a:p>
        </p:txBody>
      </p:sp>
    </p:spTree>
    <p:extLst>
      <p:ext uri="{BB962C8B-B14F-4D97-AF65-F5344CB8AC3E}">
        <p14:creationId xmlns:p14="http://schemas.microsoft.com/office/powerpoint/2010/main" val="2940688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14</a:t>
            </a:fld>
            <a:endParaRPr lang="sv-SE"/>
          </a:p>
        </p:txBody>
      </p:sp>
    </p:spTree>
    <p:extLst>
      <p:ext uri="{BB962C8B-B14F-4D97-AF65-F5344CB8AC3E}">
        <p14:creationId xmlns:p14="http://schemas.microsoft.com/office/powerpoint/2010/main" val="97626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15</a:t>
            </a:fld>
            <a:endParaRPr lang="sv-SE"/>
          </a:p>
        </p:txBody>
      </p:sp>
    </p:spTree>
    <p:extLst>
      <p:ext uri="{BB962C8B-B14F-4D97-AF65-F5344CB8AC3E}">
        <p14:creationId xmlns:p14="http://schemas.microsoft.com/office/powerpoint/2010/main" val="1175077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16</a:t>
            </a:fld>
            <a:endParaRPr lang="sv-SE"/>
          </a:p>
        </p:txBody>
      </p:sp>
    </p:spTree>
    <p:extLst>
      <p:ext uri="{BB962C8B-B14F-4D97-AF65-F5344CB8AC3E}">
        <p14:creationId xmlns:p14="http://schemas.microsoft.com/office/powerpoint/2010/main" val="3297540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17</a:t>
            </a:fld>
            <a:endParaRPr lang="sv-SE"/>
          </a:p>
        </p:txBody>
      </p:sp>
    </p:spTree>
    <p:extLst>
      <p:ext uri="{BB962C8B-B14F-4D97-AF65-F5344CB8AC3E}">
        <p14:creationId xmlns:p14="http://schemas.microsoft.com/office/powerpoint/2010/main" val="513206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2</a:t>
            </a:fld>
            <a:endParaRPr lang="sv-SE"/>
          </a:p>
        </p:txBody>
      </p:sp>
    </p:spTree>
    <p:extLst>
      <p:ext uri="{BB962C8B-B14F-4D97-AF65-F5344CB8AC3E}">
        <p14:creationId xmlns:p14="http://schemas.microsoft.com/office/powerpoint/2010/main" val="3461567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1FBE226-E1B8-4615-BB6F-3637614E7D69}" type="slidenum">
              <a:rPr lang="sv-SE" smtClean="0"/>
              <a:t>3</a:t>
            </a:fld>
            <a:endParaRPr lang="sv-SE"/>
          </a:p>
        </p:txBody>
      </p:sp>
    </p:spTree>
    <p:extLst>
      <p:ext uri="{BB962C8B-B14F-4D97-AF65-F5344CB8AC3E}">
        <p14:creationId xmlns:p14="http://schemas.microsoft.com/office/powerpoint/2010/main" val="57989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400" b="1" dirty="0">
                <a:solidFill>
                  <a:schemeClr val="accent6">
                    <a:lumMod val="75000"/>
                  </a:schemeClr>
                </a:solidFill>
                <a:highlight>
                  <a:srgbClr val="00FF00"/>
                </a:highlight>
              </a:rPr>
              <a:t>Ålder 5-6 år (innebandylek) Nivå Grön </a:t>
            </a:r>
          </a:p>
          <a:p>
            <a:r>
              <a:rPr lang="sv-SE" b="1" u="sng" dirty="0"/>
              <a:t>Inriktning på verksamheten</a:t>
            </a:r>
            <a:r>
              <a:rPr lang="sv-SE" dirty="0"/>
              <a:t>: Glädje, prova och delaktighet är ledorden med stor tyngdpunkt på motorik och koordinationsträning. I varje träning ingår delar inom områdena människan, atleten och innebandyspelare. Fördelningen av innehållet i varje träning bör vara: 30 % lek med tydliga inslag av fokusområdena inom Atleten 30 % träning med tydliga inslag av motorisk och </a:t>
            </a:r>
            <a:r>
              <a:rPr lang="sv-SE" dirty="0" err="1"/>
              <a:t>koordinativ</a:t>
            </a:r>
            <a:r>
              <a:rPr lang="sv-SE" dirty="0"/>
              <a:t> träning 20 % smålagsspel ex. 3 mot 3 20 % övrigt </a:t>
            </a:r>
          </a:p>
          <a:p>
            <a:r>
              <a:rPr lang="sv-SE" b="1" u="sng" dirty="0"/>
              <a:t>Antal träningar i veckan</a:t>
            </a:r>
            <a:r>
              <a:rPr lang="sv-SE" dirty="0"/>
              <a:t>: 1 träning veckan oktober till mars </a:t>
            </a:r>
          </a:p>
          <a:p>
            <a:r>
              <a:rPr lang="sv-SE" b="1" u="sng" dirty="0"/>
              <a:t>Förväntad träningsnärvaro</a:t>
            </a:r>
            <a:r>
              <a:rPr lang="sv-SE" u="sng" dirty="0"/>
              <a:t>: </a:t>
            </a:r>
            <a:r>
              <a:rPr lang="sv-SE" dirty="0"/>
              <a:t>Helst 50%</a:t>
            </a:r>
          </a:p>
          <a:p>
            <a:r>
              <a:rPr lang="sv-SE" b="1" u="sng" dirty="0"/>
              <a:t>Mål</a:t>
            </a:r>
            <a:r>
              <a:rPr lang="sv-SE" u="sng" dirty="0"/>
              <a:t>: </a:t>
            </a:r>
            <a:r>
              <a:rPr lang="sv-SE" dirty="0"/>
              <a:t>Grundläggande motoriska färdigheter – ”Kroppens ABC” </a:t>
            </a:r>
          </a:p>
          <a:p>
            <a:r>
              <a:rPr lang="sv-SE" b="1" u="sng" dirty="0"/>
              <a:t>Fokus inom Innebandyspelaren</a:t>
            </a:r>
            <a:r>
              <a:rPr lang="sv-SE" u="sng" dirty="0"/>
              <a:t>: </a:t>
            </a:r>
            <a:r>
              <a:rPr lang="sv-SE" dirty="0"/>
              <a:t>Att prova på och leka innebandy genom att arbeta med passningar, skott, bollbehandling och mottagningar. </a:t>
            </a:r>
          </a:p>
          <a:p>
            <a:r>
              <a:rPr lang="sv-SE" b="1" u="sng" dirty="0"/>
              <a:t>Fokus inom Atleten</a:t>
            </a:r>
            <a:r>
              <a:rPr lang="sv-SE" dirty="0"/>
              <a:t>: Motorik och koordination </a:t>
            </a:r>
          </a:p>
          <a:p>
            <a:r>
              <a:rPr lang="sv-SE" b="1" u="sng" dirty="0"/>
              <a:t>Fokus inom Människan</a:t>
            </a:r>
            <a:r>
              <a:rPr lang="sv-SE" dirty="0"/>
              <a:t>: Att skapa ett intresse för idrott </a:t>
            </a:r>
          </a:p>
          <a:p>
            <a:r>
              <a:rPr lang="sv-SE" b="1" u="sng" dirty="0"/>
              <a:t>Tränarnas utbildning:</a:t>
            </a:r>
            <a:r>
              <a:rPr lang="sv-SE" dirty="0"/>
              <a:t> Minst en tränare ska ha genomgått Grundutbildning. </a:t>
            </a:r>
          </a:p>
          <a:p>
            <a:r>
              <a:rPr lang="sv-SE" b="1" u="sng" dirty="0"/>
              <a:t>Lag och samarbete</a:t>
            </a:r>
            <a:r>
              <a:rPr lang="sv-SE" dirty="0"/>
              <a:t>: Antal spelare per lag styrs av träningsyta och ledartäthet men lämplig trupp är mellan 25-30 spelare i en trupp. I denna ålder skapas en trygghet i det egna laget och gruppen formas med begränsat samarbete över laggränser. Samarbetet mellan spelare kan fasas in inför blå nivå medan samarbete mellan ledare uppmuntras från start. </a:t>
            </a:r>
          </a:p>
          <a:p>
            <a:r>
              <a:rPr lang="sv-SE" b="1" u="sng" dirty="0"/>
              <a:t>Nya spelare</a:t>
            </a:r>
            <a:r>
              <a:rPr lang="sv-SE" dirty="0"/>
              <a:t>: Nya spelare är alltid välkomna. </a:t>
            </a:r>
          </a:p>
          <a:p>
            <a:r>
              <a:rPr lang="sv-SE" b="1" u="sng" dirty="0"/>
              <a:t>Matcher och cuper</a:t>
            </a:r>
            <a:r>
              <a:rPr lang="sv-SE" u="sng" dirty="0"/>
              <a:t>: </a:t>
            </a:r>
            <a:r>
              <a:rPr lang="sv-SE" dirty="0"/>
              <a:t>I denna ålder spelas inga matcher eller cuper utanför träningarna</a:t>
            </a:r>
          </a:p>
          <a:p>
            <a:endParaRPr lang="sv-SE" dirty="0"/>
          </a:p>
          <a:p>
            <a:r>
              <a:rPr lang="sv-SE" b="1" dirty="0"/>
              <a:t>Ålder 6-8 år Nivå Grön </a:t>
            </a:r>
          </a:p>
          <a:p>
            <a:r>
              <a:rPr lang="sv-SE" b="1" u="sng" dirty="0"/>
              <a:t>Inriktning på verksamheten </a:t>
            </a:r>
            <a:r>
              <a:rPr lang="sv-SE" dirty="0"/>
              <a:t>Glädje, prova och delaktighet är ledorden med stor tyngdpunkt på motorik och koordinationsträning samt grundläggande klubbteknik och bollkontroll. SIU utvecklingsmodell och modellen med pusselbitar är basen för träningen. I varje träning ingår delar inom områdena människan, atleten och innebandyspelare. Fördelningen av innehållet i varje träning bör vara: 30 % lek med tydliga inslag av fokusområdena inom Atleten 30 % träning med tydliga inslag av fokusområdena inom Innebandyspelaren med tyngdpunkt på en spelare, en boll 30 % smålagsspel ex. 3 mot 3 10 % övrigt Fokusområdena inom Människan finns med som utgångspunkt under hela träningen. </a:t>
            </a:r>
          </a:p>
          <a:p>
            <a:r>
              <a:rPr lang="sv-SE" b="1" dirty="0"/>
              <a:t>Antal träningar i veckan </a:t>
            </a:r>
            <a:r>
              <a:rPr lang="sv-SE" dirty="0"/>
              <a:t>1 träning i veckan under oktober till mars </a:t>
            </a:r>
          </a:p>
          <a:p>
            <a:r>
              <a:rPr lang="sv-SE" b="1" dirty="0"/>
              <a:t>Förväntad träningsnärvaro </a:t>
            </a:r>
            <a:r>
              <a:rPr lang="sv-SE" dirty="0"/>
              <a:t>Helst/Minst 50 % </a:t>
            </a:r>
          </a:p>
          <a:p>
            <a:r>
              <a:rPr lang="sv-SE" b="1" dirty="0"/>
              <a:t>Mål</a:t>
            </a:r>
            <a:r>
              <a:rPr lang="sv-SE" dirty="0"/>
              <a:t> Förstå grundläggande regler för innebandy och matchspel. </a:t>
            </a:r>
            <a:r>
              <a:rPr lang="sv-SE" b="0" dirty="0"/>
              <a:t>Grundläggande motoriska färdigheter </a:t>
            </a:r>
            <a:r>
              <a:rPr lang="sv-SE" dirty="0"/>
              <a:t>– ”Kroppens ABC” </a:t>
            </a:r>
          </a:p>
          <a:p>
            <a:r>
              <a:rPr lang="sv-SE" b="1" dirty="0"/>
              <a:t>Fokus inom Innebandyspelaren </a:t>
            </a:r>
            <a:r>
              <a:rPr lang="sv-SE" dirty="0"/>
              <a:t>Fokus är att bli kompis med bollen. Detta åstadkoms genom att i träningen arbeta med bollbehandling, passningar, skott och mottagningar. Mycket av träningen handlar om teknikträning utan motståndare. </a:t>
            </a:r>
            <a:r>
              <a:rPr lang="sv-SE" b="1" dirty="0"/>
              <a:t>Fokus inom Atleten </a:t>
            </a:r>
            <a:r>
              <a:rPr lang="sv-SE" dirty="0"/>
              <a:t>Fokus är att skapa nya rörelsemönster som skapar förutsättningar för de aktiva att klara de krav som ställs längre fram. Detta åstadkoms genom att i träningen arbeta med reaktion, balans, snabbhet, koordination och motorik. </a:t>
            </a:r>
          </a:p>
          <a:p>
            <a:r>
              <a:rPr lang="sv-SE" b="1" dirty="0"/>
              <a:t>Fokus inom Människan </a:t>
            </a:r>
            <a:r>
              <a:rPr lang="sv-SE" dirty="0"/>
              <a:t>Fokus är att skapa ett intresse för idrott. Detta </a:t>
            </a:r>
            <a:r>
              <a:rPr lang="sv-SE" dirty="0" err="1"/>
              <a:t>åstadkomms</a:t>
            </a:r>
            <a:r>
              <a:rPr lang="sv-SE" dirty="0"/>
              <a:t> genom att arbeta med de aktivas motivation och självförtroende. </a:t>
            </a:r>
          </a:p>
          <a:p>
            <a:r>
              <a:rPr lang="sv-SE" b="1" dirty="0"/>
              <a:t>Tränarnas utbildning </a:t>
            </a:r>
            <a:r>
              <a:rPr lang="sv-SE" dirty="0"/>
              <a:t>Från 6 år ska minst en tränare ha gått Grundutbildning. Minst 1 tränare ska ha gått MIBK:s interna ledarutbildning. Från 7 år bör alla tränare gå Grundutbildning. Alla tränare ska ha gått MIBK:s interna ledarutbildning kring </a:t>
            </a:r>
            <a:r>
              <a:rPr lang="sv-SE" dirty="0" err="1"/>
              <a:t>Verksamhetmodellen</a:t>
            </a:r>
            <a:r>
              <a:rPr lang="sv-SE" dirty="0"/>
              <a:t> </a:t>
            </a:r>
          </a:p>
          <a:p>
            <a:r>
              <a:rPr lang="sv-SE" b="1" dirty="0"/>
              <a:t>Lag och samarbete </a:t>
            </a:r>
            <a:r>
              <a:rPr lang="sv-SE" dirty="0"/>
              <a:t>Antal spelare per lag styrs av träningsyta och ledartäthet men lämplig trupp är mellan 20-30 spelare i en trupp. I denna ålder skapas en trygghet i det egna laget och gruppen formas med begränsat samarbete över laggränser. Samarbetet mellan spelare kan fasas in inför blå nivå medan samarbete mellan ledare uppmuntras från start. </a:t>
            </a:r>
          </a:p>
          <a:p>
            <a:r>
              <a:rPr lang="sv-SE" b="1" dirty="0"/>
              <a:t>Nya spelare </a:t>
            </a:r>
            <a:r>
              <a:rPr lang="sv-SE" dirty="0"/>
              <a:t>Alla spelare som vill är välkomna att prova och spela innebandy. Är det fullt (25 - 30 spelare) i ett lag så hänvisas spelare till ett annat lag i samma åldersgrupp. Vid ett stort antal nya spelare, och om det redan är fullt i befintliga lag, kan ytterligare ett lag i samma ålder startas. Målet är att ingen ska nekas möjlighet att få vara med i något av föreningens lag. Prova-på-träning sker utifrån den frihet som ges enl. försäkringsregler. Match får bara spelas av licenserade medlemmar. </a:t>
            </a:r>
          </a:p>
          <a:p>
            <a:r>
              <a:rPr lang="sv-SE" b="1" dirty="0"/>
              <a:t>Matcher och cuper </a:t>
            </a:r>
            <a:r>
              <a:rPr lang="sv-SE" dirty="0"/>
              <a:t>Träning är den klart dominerande delen i verksamheten. Match är träning med lite extra omkring och gemenskapen förstärks med att får spela i matchställ och att möta andra lag. Detta är en kul del av idrottandet och vi ska värna om den känslan och därför spelar alla som vill match och ledarens huvuduppgift är att hålla humöret uppe och få alla delaktiga. Från 8 år arrangeras Poolspel av Skånes innebandyförbund där man med fördel anmäler fler lag så att alla spelare får möjlighet att spela match. Planera alla säsongens matcher från början och använd färggrupper så att alla vet när de ska spela, blanda spelare ifrån flera färggrupper vid olika sammandrag. Fördela spelarna i lämpliga grupper så att alla får mycket speltid. I denna ålder så finns inget värde av traditionell coaching av spelet eller positioner, du som ledare stöttar alla spelare och uppmuntrar all med positiv peppning. Låt spelarna lösa spelet och ha kul tillsammans och du som ledare fixar byten och allt praktiskt runt omkring matcherna. Inga positioner på spelarna, alla hjälper varandra på plan och spelar just med glatt humör. All form av aktiv fördelning av speltid för enskild spelare eller grupp av spelare oavsett anledning är otillåtet och strider mot föreningens värdegrund. </a:t>
            </a:r>
          </a:p>
          <a:p>
            <a:endParaRPr lang="sv-SE" dirty="0"/>
          </a:p>
          <a:p>
            <a:r>
              <a:rPr lang="sv-SE" b="1" dirty="0"/>
              <a:t>Ålder 8-9 år Nivå Grön </a:t>
            </a:r>
          </a:p>
          <a:p>
            <a:r>
              <a:rPr lang="sv-SE" b="1" dirty="0"/>
              <a:t>Inriktning på verksamheten </a:t>
            </a:r>
            <a:r>
              <a:rPr lang="sv-SE" dirty="0"/>
              <a:t>Glädje, prova och delaktighet är ledorden med stor tyngdpunkt på motorik och koordinationsträning samt grundläggande klubbteknik och bollkontroll. SIU utvecklingsmodell och modellen med pusselbitar är basen för träningen. I varje träning ingår delar inom områdena människan, atleten och innebandyspelare. Fördelningen av innehållet i varje träning bör vara: 30 % lek med tydliga inslag av fokusområdena inom Atleten 30 % träning med tydliga </a:t>
            </a:r>
            <a:r>
              <a:rPr lang="sv-SE" dirty="0" err="1"/>
              <a:t>insalag</a:t>
            </a:r>
            <a:r>
              <a:rPr lang="sv-SE" dirty="0"/>
              <a:t> av fokusområdena inom Innebandyspelaren med tyngdpunkt på en spelare, en boll 30 % smålagsspel ex. 3 mot 3 10 % övrigt Fokusområdena inom Människan finns med som utgångspunkt under hela träningen. </a:t>
            </a:r>
          </a:p>
          <a:p>
            <a:r>
              <a:rPr lang="sv-SE" b="1" dirty="0"/>
              <a:t>Antal träningar </a:t>
            </a:r>
            <a:r>
              <a:rPr lang="sv-SE" dirty="0"/>
              <a:t>i veckan 2 träningar i veckan från oktober till mars </a:t>
            </a:r>
          </a:p>
          <a:p>
            <a:r>
              <a:rPr lang="sv-SE" b="1" dirty="0"/>
              <a:t>Förväntad träningsnärvaro </a:t>
            </a:r>
            <a:r>
              <a:rPr lang="sv-SE" dirty="0"/>
              <a:t>Helst/Minst 66% närvaro </a:t>
            </a:r>
          </a:p>
          <a:p>
            <a:r>
              <a:rPr lang="sv-SE" b="1" dirty="0"/>
              <a:t>Mål </a:t>
            </a:r>
            <a:r>
              <a:rPr lang="sv-SE" dirty="0"/>
              <a:t>Förstå grundläggande regler för innebandy och matchspel Grundläggande motoriska färdigheter – ”Kroppens ABC” Behärska passningar och skott. Kunna ta sig igenom hinderbanor, både där kroppen skall mellan och där bara klubban skall jobba. </a:t>
            </a:r>
          </a:p>
          <a:p>
            <a:r>
              <a:rPr lang="sv-SE" b="1" dirty="0"/>
              <a:t>Fokus inom innebandyspelaren </a:t>
            </a:r>
            <a:r>
              <a:rPr lang="sv-SE" dirty="0"/>
              <a:t>Fokus är att bli kompis med bollen. Detta åstadkoms genom att i träningen arbeta med bollbehandling, passningar, skott och mottagningar. Mycket av träningen handlar om teknikträning utan motståndare. </a:t>
            </a:r>
            <a:r>
              <a:rPr lang="sv-SE" b="1" dirty="0"/>
              <a:t>Fokus inom Atleten </a:t>
            </a:r>
            <a:r>
              <a:rPr lang="sv-SE" dirty="0"/>
              <a:t>Fokus är att skapa nya rörelsemönster som skapar förutsättningar för de aktiva att klara de krav som ställs längre fram. Detta åstadkoms genom att i träningen arbeta med reaktion, balans, snabbhet, koordination och motorik. </a:t>
            </a:r>
          </a:p>
          <a:p>
            <a:r>
              <a:rPr lang="sv-SE" b="1" dirty="0"/>
              <a:t>Fokus inom Människan </a:t>
            </a:r>
            <a:r>
              <a:rPr lang="sv-SE" dirty="0"/>
              <a:t>Fokus är att skapa ett intresse för idrott. Detta </a:t>
            </a:r>
            <a:r>
              <a:rPr lang="sv-SE" dirty="0" err="1"/>
              <a:t>åstadkomms</a:t>
            </a:r>
            <a:r>
              <a:rPr lang="sv-SE" dirty="0"/>
              <a:t> genom att arbeta med de aktivas motivation och självförtroende. </a:t>
            </a:r>
          </a:p>
          <a:p>
            <a:r>
              <a:rPr lang="sv-SE" b="1" dirty="0"/>
              <a:t>Tränarnas utbildning </a:t>
            </a:r>
            <a:r>
              <a:rPr lang="sv-SE" dirty="0"/>
              <a:t>Från 8 år ska minst en tränare per lag ha gått Människan och Atleten på grön nivå. Minst en tränare ska ha gått MIBK:s interna ledarutbildning. </a:t>
            </a:r>
          </a:p>
          <a:p>
            <a:r>
              <a:rPr lang="sv-SE" b="1" dirty="0"/>
              <a:t>Lag och samarbete </a:t>
            </a:r>
            <a:r>
              <a:rPr lang="sv-SE" dirty="0"/>
              <a:t>Antal spelare per lag styrs av träningsyta och ledartäthet men lämplig trupp är mellan 25-30 spelare i en trupp. I denna ålder skapas en trygghet i det egna laget och gruppen formas med begränsat samarbete över laggränser. Samarbetet mellan spelare kan fasas in inför blå nivå medan samarbete mellan ledare uppmuntras från start. Tidigt samarbete mellan lag bidrar till en föreningskänsla och bygger större nätverk för både spelare, ledare och föräldrar. En stor gemenskap över laggränser underlättar senare sammanslagningar. En första aktivitet kan vara att man erbjuder gemensam träning under perioden april – augusti då antalet som har möjlighet att tränar minskar. Men för de som inte har andra aktiviteter eller vill hålla på lite med innebandy även under den här perioden så är det ett bra sätt att få en större träningsgrupp under den här perioden, samtidigt som man </a:t>
            </a:r>
            <a:r>
              <a:rPr lang="sv-SE" dirty="0" err="1"/>
              <a:t>nätverkar</a:t>
            </a:r>
            <a:r>
              <a:rPr lang="sv-SE" dirty="0"/>
              <a:t> mellan lagen. Allt samarbete mellan lag ska vara förankrat och överenskommet mellan ledare innan någon information ges till spelare via mail, sms, kallelse eller personligen. Det egna laget och närheten till kompisar är fortfarande viktigt och är basen i denna ålder. </a:t>
            </a:r>
          </a:p>
          <a:p>
            <a:r>
              <a:rPr lang="sv-SE" b="1" dirty="0"/>
              <a:t>Nya spelare </a:t>
            </a:r>
            <a:r>
              <a:rPr lang="sv-SE" dirty="0"/>
              <a:t>Alla spelare som vill är välkomna att prova och spela innebandy. Är det fullt (25 - 30 spelare) i ett lag så hänvisas </a:t>
            </a:r>
            <a:r>
              <a:rPr lang="sv-SE" dirty="0" err="1"/>
              <a:t>spelre</a:t>
            </a:r>
            <a:r>
              <a:rPr lang="sv-SE" dirty="0"/>
              <a:t> till ett annat lag i samma åldersgrupp. Vid ett stort antal nya spelare, och om det redan är fullt i befintliga lag, kan ytterligare ett lag i samma ålder startas. Målet är att ingen ska nekas möjlighet att få vara med i något av föreningens lag. Prova-på-träning sker utifrån den frihet som ges enl. försäkringsregler. Match får bara spelas av licenserade medlemmar. </a:t>
            </a:r>
            <a:r>
              <a:rPr lang="sv-SE" b="1" dirty="0"/>
              <a:t>Matcher och cuper </a:t>
            </a:r>
            <a:r>
              <a:rPr lang="sv-SE" dirty="0"/>
              <a:t>Träning är den klart dominerande delen i verksamheten. Match är träning med lite extra omkring och gemenskapen förstärks med att får spela i matchställ och att möta andra lag. Detta är en kul del av idrottandet och vi ska värna om den känslan och därför spelar alla som vill match och ledarens huvuduppgift är att hålla humöret uppe och få alla delaktiga. Från 8 år arrangeras Poolspel av Skånes innebandyförbund där man med fördel anmäler fler lag så att alla spelare får möjlighet att spela match. Planera alla säsongens matcher från början och använd gärna färggrupper så att alla vet när de ska spela, blanda spelare ifrån flera färggrupper vid olika sammandrag. Fördela spelarna i lämpliga grupper så att alla får mycket speltid. I denna ålder förekommer ingen traditionell coaching av spelet eller positioner, utan du som ledare stöttar alla spelare och uppmuntrar genom positiv peppning. Spelarna löser spelet och har kul tillsammans medan ledarna fixar byten och allt praktiskt runt omkring matcherna. All form av aktiv fördelning av speltid för enskild spelare eller grupp av spelare oavsett anledning är otillåtet och strider mot föreningens värdegrund. </a:t>
            </a:r>
          </a:p>
          <a:p>
            <a:endParaRPr lang="sv-SE" dirty="0"/>
          </a:p>
          <a:p>
            <a:r>
              <a:rPr lang="sv-SE" b="1" dirty="0"/>
              <a:t>Ålder 9-12 år Nivå Blå </a:t>
            </a:r>
          </a:p>
          <a:p>
            <a:r>
              <a:rPr lang="sv-SE" b="1" dirty="0"/>
              <a:t>Inriktning på verksamheten </a:t>
            </a:r>
            <a:r>
              <a:rPr lang="sv-SE" dirty="0"/>
              <a:t>Denna period är den så kallade guldåldern för att utveckla de aktivas motoriska och </a:t>
            </a:r>
            <a:r>
              <a:rPr lang="sv-SE" dirty="0" err="1"/>
              <a:t>koordinativa</a:t>
            </a:r>
            <a:r>
              <a:rPr lang="sv-SE" dirty="0"/>
              <a:t> förmågor. SIU utvecklingsmodell och modellen med pusselbitar är basen för träningen. I varje träning ingår delar inom områdena människan, atleten och innebandyspelare. Fördelningen av innehållet i varje träning bör vara: 15 % lek med tydliga inslag av fokusområdena inom Atleten 35 % träning med tydliga </a:t>
            </a:r>
            <a:r>
              <a:rPr lang="sv-SE" dirty="0" err="1"/>
              <a:t>insalag</a:t>
            </a:r>
            <a:r>
              <a:rPr lang="sv-SE" dirty="0"/>
              <a:t> av fokusområdena inom Innebandyspelaren där övningar byggs upp av bollekar där olika antal spelare involveras. Ju äldre och mer kompetenta de aktiva är desto fler involveras. 30 % smålagsspel ex. 3 mot 3 15 % övrigt Fokusområdena inom Människan finns med som utgångspunkt under hela träningen. </a:t>
            </a:r>
          </a:p>
          <a:p>
            <a:r>
              <a:rPr lang="sv-SE" b="1" dirty="0"/>
              <a:t>Antal träningar i veckan </a:t>
            </a:r>
            <a:r>
              <a:rPr lang="sv-SE" dirty="0"/>
              <a:t>Ambitionen är 2-3 träningar i veckan från oktober till mars </a:t>
            </a:r>
          </a:p>
          <a:p>
            <a:r>
              <a:rPr lang="sv-SE" b="1" dirty="0"/>
              <a:t>Förväntad träningsnärvaro </a:t>
            </a:r>
            <a:r>
              <a:rPr lang="sv-SE" dirty="0"/>
              <a:t>Minst 66% </a:t>
            </a:r>
          </a:p>
          <a:p>
            <a:r>
              <a:rPr lang="sv-SE" b="1" dirty="0"/>
              <a:t>Mål </a:t>
            </a:r>
            <a:r>
              <a:rPr lang="sv-SE" dirty="0"/>
              <a:t>Behärska passningar och skott. Kunna ta sig igenom hinderbanor, både där kroppen skall mellan och där bara klubban skall jobba. Förstå 2-1-2 samt 2-2-1 i försvar och skillnaderna mellan dem. Förstå skillnaden på kombi-, drag- och handledsskott samt dess styrkor och svagheter. Kunna genomföra och förstå vikten av uppvärmning och rörelseförmåga under viss ledaruppsikt. </a:t>
            </a:r>
          </a:p>
          <a:p>
            <a:r>
              <a:rPr lang="sv-SE" b="1" dirty="0"/>
              <a:t>Fokus inom Innebandyspelaren </a:t>
            </a:r>
            <a:r>
              <a:rPr lang="sv-SE" dirty="0"/>
              <a:t>Fokus är att få saker att hända med bollen. Denna period är ofta de aktivas ”guldålder” och de har som lättast att lära sig nya saker vilket ska utnyttjas. Det åstadkoms genom att arbeta med skott, passningar, mottagningar och bollbehandling. Träningen av de tekniska momenten är fler, utförs i högre tempo samt är mer komplexa i sitt utförande. </a:t>
            </a:r>
          </a:p>
          <a:p>
            <a:r>
              <a:rPr lang="sv-SE" b="1" dirty="0"/>
              <a:t>Fokus inom den Atleten </a:t>
            </a:r>
            <a:r>
              <a:rPr lang="sv-SE" dirty="0"/>
              <a:t>Fokus är att arbeta vidare på de fysiska basfärdigheterna samtidigt som de aktiva lätt kan lära sig nya rörelser. Detta åstadkoms genom att arbeta med rumsuppfattning, balans, snabbhet, koordination och styrka. </a:t>
            </a:r>
          </a:p>
          <a:p>
            <a:r>
              <a:rPr lang="sv-SE" b="1" dirty="0"/>
              <a:t>Fokus inom Människan</a:t>
            </a:r>
            <a:r>
              <a:rPr lang="sv-SE" dirty="0"/>
              <a:t> Fokus är att skapa ett intresse för idrott. Detta åstadkoms genom att arbeta med de aktivas motivation och självförtroende. </a:t>
            </a:r>
          </a:p>
          <a:p>
            <a:r>
              <a:rPr lang="sv-SE" b="1" dirty="0"/>
              <a:t>Tränarnas utbildning </a:t>
            </a:r>
            <a:r>
              <a:rPr lang="sv-SE" dirty="0"/>
              <a:t>Alla tränare ska ha gått MIBK:s interna utbildning samt minst en tränare Människan, Atleten och Innebandyspelaren 1 blå. </a:t>
            </a:r>
          </a:p>
          <a:p>
            <a:r>
              <a:rPr lang="sv-SE" b="1" dirty="0"/>
              <a:t>Lag och samarbete </a:t>
            </a:r>
            <a:r>
              <a:rPr lang="sv-SE" dirty="0"/>
              <a:t>Lagen i denna ålder börjar ta form och i vissa fall har sammanslagningar gjorts för att skapa lagom stor spelartrupp för träning och matcher. Lämplig storlek på truppen är 20-25 spelare som tränar regelbundet. Samarbetet mellan spelare utökas via gemensamma träningar och aktiviteter. En bra erfarenhet är att bygga truppen över laggränser via aktiviteter som inte är direkt innebandyrelaterade. En stor gemenskap över laggränser underlättar senare sammanslagningar. Samarbete mellan lag skapar en föreningskänsla och bygger större nätverk för både spelare, ledare och föräldrar. En första aktivitet kan vara att man erbjuder gemensam träning under perioden april – augusti då antalet som har möjlighet att tränar minskar. Men för de som inte har andra aktiviteter, eller vill hålla på mer med innebandy även under den här perioden, så är det ett bra sätt att få en större träningsgrupp under den här perioden, samtidigt som man </a:t>
            </a:r>
            <a:r>
              <a:rPr lang="sv-SE" dirty="0" err="1"/>
              <a:t>nätverkar</a:t>
            </a:r>
            <a:r>
              <a:rPr lang="sv-SE" dirty="0"/>
              <a:t> mellan lagen. Allt samarbete mellan lag ska vara förankrat och överenskommet mellan ledare innan någon information ges till spelare via mail, sms, kallelse eller personligen. Det egna laget och närheten till kompisar är fortfarande viktigt och är basen i denna ålder. </a:t>
            </a:r>
          </a:p>
          <a:p>
            <a:r>
              <a:rPr lang="sv-SE" b="1" dirty="0"/>
              <a:t>Nya spelare </a:t>
            </a:r>
            <a:r>
              <a:rPr lang="sv-SE" dirty="0"/>
              <a:t>Alla spelare som vill är välkomna att prova och spela innebandy. Är det fullt (20 - 25 spelare) i ett lag så hänvisas spelare till ett annat lag i samma åldersgrupp. Vid ett stort antal nya spelare, och om det redan är fullt i befintliga lag, kan ytterligare ett lag i samma ålder startas. Målet är att ingen ska nekas möjlighet att få vara med i något av föreningens lag. Prova-på-träning sker utifrån den frihet som ges enl. försäkringsregler. Match får bara spelas av licenserade medlemmar </a:t>
            </a:r>
          </a:p>
          <a:p>
            <a:r>
              <a:rPr lang="sv-SE" b="1" dirty="0"/>
              <a:t>Matcher och cuper </a:t>
            </a:r>
            <a:r>
              <a:rPr lang="sv-SE" dirty="0"/>
              <a:t>Matcher är en del av utbildningen och därför ska alla spelare som vill spela match spela. Alla spelare som lever upp till närvarokraven kallas i lika hög grad till matcher. All form av aktiv fördelning av speltid för enskild spelare eller grupp av spelare oavsett anledning är otillåtet och strider mot föreningens värdegrund. I denna ålder så finns begränsat värde eller inget värde av traditionell coaching med spelsystem eller detaljerad styrning av positioner. Om ett lag har ont om spelare vid ett matchtillfälle kallas i första hand spelare in från andra lag i samma åldersgrupp i föreningen in och i andra hand spelare från yngre lag erbjuds att spela. Vid behov av spelare från andra lag är det ledarna i de lag spelare lånas från som ansvarar för vem som ska tas ut. Planera gärna och genomför en eller flera cuper per år. Vid cuper ska alla få chansen att vara med. Om det är många anmälda så skapas två jämna lag så att det blir mycket speltid framför ett lag där många står över varje match. Anmäl laget till lämpliga cuper och nivåer så att alla deltagare kan vara med och känna delaktighet.</a:t>
            </a:r>
          </a:p>
          <a:p>
            <a:endParaRPr lang="sv-SE" dirty="0"/>
          </a:p>
          <a:p>
            <a:r>
              <a:rPr lang="sv-SE" b="1" dirty="0"/>
              <a:t>Ålder 12-16 år Nivå Röd </a:t>
            </a:r>
          </a:p>
          <a:p>
            <a:r>
              <a:rPr lang="sv-SE" b="1" dirty="0"/>
              <a:t>Inriktning på verksamheten </a:t>
            </a:r>
            <a:r>
              <a:rPr lang="sv-SE" dirty="0"/>
              <a:t>I denna period fokuseras byggandet av Atleten och Innebandyspelaren. SIU utvecklingsmodell och modellen med pusselbitar är basen för träningen. I varje träning ingår delar inom områdena människan, atleten och innebandyspelare. Fördelningen av innehållet i varje träning bör vara: 5 % lek med tydliga inslag av fokusområdena inom Atleten 40 % träning med tydliga inslag av fokusområdena inom Innebandyspelaren där övningar byggs upp av bollekar där olika antal spelare involveras. Ju äldre och mer kompetenta de aktiva är desto fler involveras. 30 % smålagsspel ex. 3 mot 3 10 % spelförståelse, problemlösning och kreativitet 15 % övrigt med fokus på aerob och styrketräning. Fokusområdena inom Människan finns med som utgångspunkt under hela träningen. </a:t>
            </a:r>
          </a:p>
          <a:p>
            <a:r>
              <a:rPr lang="sv-SE" b="1" dirty="0"/>
              <a:t>Antal träningar i veckan </a:t>
            </a:r>
            <a:r>
              <a:rPr lang="sv-SE" dirty="0"/>
              <a:t>2-4 träningar i veckan från oktober till mars </a:t>
            </a:r>
          </a:p>
          <a:p>
            <a:r>
              <a:rPr lang="sv-SE" b="1" dirty="0"/>
              <a:t>Förväntad träningsnärvaro </a:t>
            </a:r>
            <a:r>
              <a:rPr lang="sv-SE" dirty="0"/>
              <a:t>Minst 75% </a:t>
            </a:r>
          </a:p>
          <a:p>
            <a:r>
              <a:rPr lang="sv-SE" b="1" dirty="0"/>
              <a:t>Mål</a:t>
            </a:r>
            <a:r>
              <a:rPr lang="sv-SE" dirty="0"/>
              <a:t> Behärska passningar och skott i fart. Kunna anpassa sin egen taktiska position i 2-1-2 och 2-2-1 i försvar. Länka Känna till grunderna i 2-1-2 och 2-2-1 i anfall. Veta skillnaden på 2-2, 1-2-1, 2-1-1 i boxplay, samt testa alla på träning. Ha testat minst en Powerplayuppställning på träning. Veta hur och varför man sätter press på motståndaren. Veta hur man tar sig ut ur press från motståndaren. Ha kunskap om hur man skall kontra och veta vad uttrycket ”värdera kontringen” betyder. Själv kunna genomföra situps, armhävningar, dips, utfall, tåhävningar, rygglyft samt annan grundläggande styrketräning. </a:t>
            </a:r>
          </a:p>
          <a:p>
            <a:r>
              <a:rPr lang="sv-SE" b="1" dirty="0"/>
              <a:t>Fokus inom Innebandyspelaren </a:t>
            </a:r>
            <a:r>
              <a:rPr lang="sv-SE" dirty="0"/>
              <a:t>Fokus är att få saker att hända i fart. Det åstadkomma genom en tydlig stegring och ökad svårighetsgrad från tidigare nivå. De tekniska momenten blir svårare, aktionerna med kraftfulla och fler moment sker i luften. Spelförståelse blir också ett viktigt inslag då de aktiva nu är mogna för att utveckla det. De pusselbitar som ska tränas är passningar, skott, bollbehandling, mottagningar samt övriga moment som ingår i spelet såsom taktik och spelsystem. </a:t>
            </a:r>
            <a:r>
              <a:rPr lang="sv-SE" b="1" dirty="0"/>
              <a:t>Fokus inom Atleten </a:t>
            </a:r>
            <a:r>
              <a:rPr lang="sv-SE" dirty="0"/>
              <a:t>Många av de aktiva befinner sig i puberteten vilket gör att de är extra mottagliga för är aerob träning. Fortsatt behöver de aktiva också träna på rumsorientering, balans, reaktion, snabbhet och styrka. </a:t>
            </a:r>
          </a:p>
          <a:p>
            <a:r>
              <a:rPr lang="sv-SE" b="1" dirty="0"/>
              <a:t>Fokus inom Människan </a:t>
            </a:r>
            <a:r>
              <a:rPr lang="sv-SE" dirty="0"/>
              <a:t>Fokus är att skapa motivation till att träna. Detta åstadkomma genom att skapa ett motiverande och utvecklande klimat som bygger på den enskildes utveckling. </a:t>
            </a:r>
          </a:p>
          <a:p>
            <a:r>
              <a:rPr lang="sv-SE" b="1" dirty="0"/>
              <a:t>Tränarnas utbildning </a:t>
            </a:r>
            <a:r>
              <a:rPr lang="sv-SE" dirty="0"/>
              <a:t>Alla tränare ska ha gått MIBK:s interna utbildning samt minst Människan, Atleten och </a:t>
            </a:r>
            <a:r>
              <a:rPr lang="sv-SE" dirty="0" err="1"/>
              <a:t>Innebandyspalren</a:t>
            </a:r>
            <a:r>
              <a:rPr lang="sv-SE" dirty="0"/>
              <a:t> 1 röd. En av tränarna ska också ha gått målvakten och Spelsystemet röd. Lag och samarbete </a:t>
            </a:r>
            <a:r>
              <a:rPr lang="sv-SE" dirty="0" err="1"/>
              <a:t>Samarbete</a:t>
            </a:r>
            <a:r>
              <a:rPr lang="sv-SE" dirty="0"/>
              <a:t> är bra för verksamheten men allt samarbete mellan lag ska vara förankrat och överenskommet mellan ledare innan någon information ges till spelare. Grunden för ett fungerande samarbete är att alla ledare är överens om målen samt följer föreningens värderingar och arbetar aktivt med alla delar i utbildningen (Människan, Atleten, Innebandyspelaren). När grunderna hos spelarna är likvärdiga så underlättas samarbete över laggränser markant. Egna laget är fortfarande stommen och där alla har en grundtillhörighet och social trygghet. Av olika anledningar så behöver två eller flera lag skapa samarbete för att hålla en tillräckligt stor trupp för att genomföra träningar och matcher på ett bra sätt. När detta sker så är det viktigt att låta nya laget ”växa ihop” med extra mycket lagaktiviteter. Varje lag har en plats i seriespel samt vid läge och behov samarbeta med ett annat lag om en gemensam serieplats. Detta ger möjlighet till mer speltid och chans till att spela mot olika motstånd. När lag anmäls i serienivå ska nivå väljas så att laget kan klara av vald nivå, oavsett vilka spelare i laget som spelar. Följer man den regeln så förenklas lagsammansättning varje vecka och det är möjligt att utbilda spelare på olika positioner med lagom utmaning. Säkerställ att ni har tillräckligt många ledare och spelare om ni ska anmäla er till flera serier så att ni klarar av att spela två matcher samtidigt. </a:t>
            </a:r>
          </a:p>
          <a:p>
            <a:r>
              <a:rPr lang="sv-SE" b="1" dirty="0"/>
              <a:t>Nya spelare </a:t>
            </a:r>
            <a:r>
              <a:rPr lang="sv-SE" dirty="0"/>
              <a:t>……. </a:t>
            </a:r>
          </a:p>
          <a:p>
            <a:r>
              <a:rPr lang="sv-SE" b="1" dirty="0"/>
              <a:t>Matcher och cuper </a:t>
            </a:r>
            <a:r>
              <a:rPr lang="sv-SE" dirty="0"/>
              <a:t>Matcher är en del av utbildningen och därför ska alla spelare som vill spela match spela. Ledare och tränares uppgift är att se till att deltagande i matchen främjar den aktives utveckling. Alla spelare som lever upp till närvarokraven kallas i lika hög grad till matcher. All form av aktiv fördelning av speltid för enskild spelare eller grupp av spelare oavsett anledning i seriespel eller cup är otillåtet och strider mot föreningens värdegrund. Vid SM för 16- åringar tas dock det lag som för stunden har bästa chans till framgång. Om ett lag har ont om spelare vid ett matchtillfälle kallas i första hand spelare in från andra lag i samma åldersgrupp i föreningen in och i andra hand spelare från yngre lag erbjuds att spela. Vid behov av spelare från andra lag är det ledarna i de lag spelare lånas från som ansvarar för vem som ska tas ut. Planera gärna och genomför en eller flera cuper per år. Vid cuper ska alla få chansen att vara med. Om det är många anmälda så skapas två jämna lag så att det blir mycket speltid framför ett lag där många står över varje match. Anmäl laget till lämpliga cuper och nivåer så att alla deltagare kan vara med och känna delaktighet. </a:t>
            </a:r>
          </a:p>
          <a:p>
            <a:r>
              <a:rPr lang="sv-SE" b="1" dirty="0"/>
              <a:t>16 år (</a:t>
            </a:r>
            <a:r>
              <a:rPr lang="sv-SE" b="1" dirty="0" err="1"/>
              <a:t>SIU:s</a:t>
            </a:r>
            <a:r>
              <a:rPr lang="sv-SE" b="1" dirty="0"/>
              <a:t> bruna/svarta block</a:t>
            </a:r>
            <a:r>
              <a:rPr lang="sv-SE" dirty="0"/>
              <a:t>) </a:t>
            </a:r>
          </a:p>
          <a:p>
            <a:r>
              <a:rPr lang="sv-SE" dirty="0"/>
              <a:t>• Behärska passningar, skott och hinderbanor i fart med god precision. </a:t>
            </a:r>
          </a:p>
          <a:p>
            <a:r>
              <a:rPr lang="sv-SE" dirty="0"/>
              <a:t>• Kunna spela 2-1-2 samt 2-2-1 med stor förståelse för de taktiska rörelserna. </a:t>
            </a:r>
          </a:p>
          <a:p>
            <a:r>
              <a:rPr lang="sv-SE" dirty="0"/>
              <a:t>• Kunna spela 2-2 och 1-2-1 i boxplay. </a:t>
            </a:r>
          </a:p>
          <a:p>
            <a:r>
              <a:rPr lang="sv-SE" dirty="0"/>
              <a:t>• Kunna spela minst en sorts powerplay samt känna till en alternativ uppställning. </a:t>
            </a:r>
          </a:p>
          <a:p>
            <a:r>
              <a:rPr lang="sv-SE" dirty="0"/>
              <a:t>• Kunna genomföra press på kommando från ledaren. </a:t>
            </a:r>
          </a:p>
          <a:p>
            <a:r>
              <a:rPr lang="sv-SE" dirty="0"/>
              <a:t>• Kunna ta sig ut från en press under match. </a:t>
            </a:r>
          </a:p>
          <a:p>
            <a:r>
              <a:rPr lang="sv-SE" dirty="0"/>
              <a:t>• Helt på egenhand kunna genomföra uppvärmning och </a:t>
            </a:r>
            <a:r>
              <a:rPr lang="sv-SE" dirty="0" err="1"/>
              <a:t>nervarvning</a:t>
            </a:r>
            <a:r>
              <a:rPr lang="sv-SE" dirty="0"/>
              <a:t>. </a:t>
            </a:r>
          </a:p>
          <a:p>
            <a:r>
              <a:rPr lang="sv-SE" dirty="0"/>
              <a:t>• Kunna genomföra styrketräning med skivstång utan vikt under ledaruppsyn samt förstå vad det är man tränar och varför. </a:t>
            </a:r>
          </a:p>
          <a:p>
            <a:r>
              <a:rPr lang="sv-SE" dirty="0"/>
              <a:t>• Kunna genomföra ett ledarlett spelarråd. </a:t>
            </a:r>
          </a:p>
          <a:p>
            <a:r>
              <a:rPr lang="sv-SE" b="1" dirty="0"/>
              <a:t>Junior </a:t>
            </a:r>
          </a:p>
          <a:p>
            <a:r>
              <a:rPr lang="sv-SE" dirty="0"/>
              <a:t>• Samma tekniska och taktiska krav som vi ställer på våra seniorspelare med viss modifikation. </a:t>
            </a:r>
          </a:p>
          <a:p>
            <a:r>
              <a:rPr lang="sv-SE" dirty="0"/>
              <a:t>• Kunna genomföra ett styrkepass med vikter med ett specifikt syfte. </a:t>
            </a:r>
          </a:p>
          <a:p>
            <a:r>
              <a:rPr lang="sv-SE" dirty="0"/>
              <a:t>• Kunna leda och förklara uppvärmning samt </a:t>
            </a:r>
            <a:r>
              <a:rPr lang="sv-SE" dirty="0" err="1"/>
              <a:t>nervarvning</a:t>
            </a:r>
            <a:r>
              <a:rPr lang="sv-SE" dirty="0"/>
              <a:t>. </a:t>
            </a:r>
          </a:p>
          <a:p>
            <a:r>
              <a:rPr lang="sv-SE" dirty="0"/>
              <a:t>• Genomföra ett spelarråd</a:t>
            </a:r>
          </a:p>
        </p:txBody>
      </p:sp>
      <p:sp>
        <p:nvSpPr>
          <p:cNvPr id="4" name="Platshållare för bildnummer 3"/>
          <p:cNvSpPr>
            <a:spLocks noGrp="1"/>
          </p:cNvSpPr>
          <p:nvPr>
            <p:ph type="sldNum" sz="quarter" idx="5"/>
          </p:nvPr>
        </p:nvSpPr>
        <p:spPr/>
        <p:txBody>
          <a:bodyPr/>
          <a:lstStyle/>
          <a:p>
            <a:fld id="{41FBE226-E1B8-4615-BB6F-3637614E7D69}" type="slidenum">
              <a:rPr lang="sv-SE" smtClean="0"/>
              <a:t>4</a:t>
            </a:fld>
            <a:endParaRPr lang="sv-SE"/>
          </a:p>
        </p:txBody>
      </p:sp>
    </p:spTree>
    <p:extLst>
      <p:ext uri="{BB962C8B-B14F-4D97-AF65-F5344CB8AC3E}">
        <p14:creationId xmlns:p14="http://schemas.microsoft.com/office/powerpoint/2010/main" val="2408503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r>
              <a:rPr lang="sv-SE" sz="1200" b="1" u="sng" kern="100" dirty="0">
                <a:latin typeface="Aptos" panose="020B0004020202020204" pitchFamily="34" charset="0"/>
                <a:ea typeface="Aptos" panose="020B0004020202020204" pitchFamily="34" charset="0"/>
                <a:cs typeface="Times New Roman" panose="02020603050405020304" pitchFamily="18" charset="0"/>
              </a:rPr>
              <a:t>Styrelsemedlem berättar om denna bild</a:t>
            </a:r>
          </a:p>
          <a:p>
            <a:pPr algn="ctr"/>
            <a:r>
              <a:rPr lang="sv-SE" sz="12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Munka-Ljungby Innebandy Klubb</a:t>
            </a:r>
            <a:endParaRPr lang="sv-SE" sz="1200" dirty="0">
              <a:latin typeface="Aptos" panose="020B0004020202020204" pitchFamily="34" charset="0"/>
              <a:ea typeface="Times New Roman" panose="02020603050405020304" pitchFamily="18" charset="0"/>
              <a:cs typeface="Times New Roman" panose="02020603050405020304" pitchFamily="18" charset="0"/>
            </a:endParaRPr>
          </a:p>
          <a:p>
            <a:pPr algn="ctr">
              <a:lnSpc>
                <a:spcPct val="90000"/>
              </a:lnSpc>
            </a:pPr>
            <a:r>
              <a:rPr lang="sv-SE" sz="1200" dirty="0">
                <a:solidFill>
                  <a:srgbClr val="156082"/>
                </a:solidFill>
                <a:latin typeface="Aptos Display" panose="020B0004020202020204" pitchFamily="34" charset="0"/>
                <a:ea typeface="Times New Roman" panose="02020603050405020304" pitchFamily="18" charset="0"/>
                <a:cs typeface="Times New Roman" panose="02020603050405020304" pitchFamily="18" charset="0"/>
              </a:rPr>
              <a:t>Föreningsdokument</a:t>
            </a:r>
            <a:endParaRPr lang="sv-SE" sz="1200" dirty="0">
              <a:latin typeface="Aptos" panose="020B0004020202020204" pitchFamily="34" charset="0"/>
              <a:ea typeface="Times New Roman" panose="02020603050405020304" pitchFamily="18" charset="0"/>
              <a:cs typeface="Times New Roman" panose="02020603050405020304" pitchFamily="18" charset="0"/>
            </a:endParaRPr>
          </a:p>
          <a:p>
            <a:pPr algn="ctr"/>
            <a:r>
              <a:rPr lang="sv-SE" sz="12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2024</a:t>
            </a:r>
            <a:endParaRPr lang="sv-SE" sz="1200" dirty="0">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br>
              <a:rPr lang="sv-SE" sz="1200" kern="100" dirty="0">
                <a:latin typeface="Aptos" panose="020B0004020202020204" pitchFamily="34" charset="0"/>
                <a:ea typeface="Aptos" panose="020B0004020202020204" pitchFamily="34" charset="0"/>
                <a:cs typeface="Times New Roman" panose="02020603050405020304" pitchFamily="18" charset="0"/>
              </a:rPr>
            </a:br>
            <a:r>
              <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 </a:t>
            </a:r>
          </a:p>
          <a:p>
            <a:pPr>
              <a:lnSpc>
                <a:spcPct val="107000"/>
              </a:lnSpc>
              <a:spcBef>
                <a:spcPts val="1834"/>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Inledning</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Detta dokument ska fungera som en guide i Munka Ljungby innebandyklubbs verksamhet. Först och främst innehåller det riktlinjer för alla medlemmar och aktiva, så att alla ska känna till vilken anda föreningen ska arbeta efter och vilka föreningens visioner och målsättningar är. Viktigt är också vem som ska göra vad och vilket ansvar för de olika arbetsuppgifterna innebär. Munka Ljungby IBK är en klubb som är stadd i ständig utveckling och förändring, varför detta dokument hålls aktuellt, genom de olika kommittéerna och våra ledare och våra lags information.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Föreningsidé</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ska för sina medlemmar vara en välkomnande – trivsam – utbildande och fostrade förening.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ska bedriva en kvalitativ breddidrott och verka för innebandyns utveckling i Munka Ljungby.</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kan trots satsning på breddidrott göra vissa elitsatsningar på olika lag från år till annat.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Verksamhetsidé</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vill på alla nivåer bedriva sin verksamhet så att den utvecklar människor fysiskt och psykiskt i en positiv miljö, såväl socialt som kulturellt. Det innebär att vi ska vara en förening som har viljan, förmågan och modet att ständigt utvecklas och skapa en atmosfär där människor växer. Vi gör detta genom att uppmuntra våra medlemmar att ta egna initiativ och känna ansvar. Alla deltagare ska få vara med och bestämma om sin verksamhet. Föreningen ska vara en gemenskap som bidrar till individens självtillit och en skola där alla lär sig för livet.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Värderingar</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vill på alla nivåer bedriva sin verksamhet så att den utvecklar människor fysiskt och psykiskt i en positiv miljö, såväl socialt som kulturellt. Det innebär att vi ska vara en förening som har viljan, förmågan och modet att ständigt utvecklas och skapa en atmosfär där människor växer. Vi gör detta genom att uppmuntra våra medlemmar att ta egna initiativ och känna ansvar. Alla deltagare ska få vara med och bestämma om sin verksamhet. Föreningen ska vara en gemenskap som bidrar till individens självtillit och en skola där alla lär för livet.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Visioner</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ska bedriva verksamhet på breddnivå i en ständigt lärande och fostrade organisation, där glädje och trivsel är ledstjärnan.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ska ha:</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 glädjefull och inspirerande föreningskultur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 stark förankring i samhället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 stark ekonomi som grundar sig på egna medel</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 stark organisation</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 stor och bred ungdomsverksamhet.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Målsättning</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solidFill>
                  <a:srgbClr val="242424"/>
                </a:solidFill>
                <a:highlight>
                  <a:srgbClr val="FFFFFF"/>
                </a:highlight>
                <a:latin typeface="Aptos" panose="020B0004020202020204" pitchFamily="34" charset="0"/>
                <a:ea typeface="Aptos" panose="020B0004020202020204" pitchFamily="34" charset="0"/>
                <a:cs typeface="Times New Roman" panose="02020603050405020304" pitchFamily="18" charset="0"/>
              </a:rPr>
              <a:t>Munka Ljungby Innebandyklubb ska över tid ha en verksamhet som en av de ledande ungdomsföreningarna i Skånes Innebandy, samt representationslag i både på dam och herrsidan i de högsta Skåne serierna alternativ förbundsserierna. Målsättning är att minst 80% av spelarna i våra representationslag består av spelare som har MIBK som moderklubb.</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 ska i det korta perspektivet: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 en väl fungerande organisation, som är stadd i ständig förändring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 en god ekonomi</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 en ungdomsverksamhet med bredd och kvalitét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Arrangera en lokal </a:t>
            </a:r>
            <a:r>
              <a:rPr lang="sv-SE" sz="1200" kern="100" dirty="0" err="1">
                <a:latin typeface="Aptos" panose="020B0004020202020204" pitchFamily="34" charset="0"/>
                <a:ea typeface="Aptos" panose="020B0004020202020204" pitchFamily="34" charset="0"/>
                <a:cs typeface="Times New Roman" panose="02020603050405020304" pitchFamily="18" charset="0"/>
              </a:rPr>
              <a:t>ungdomscup</a:t>
            </a:r>
            <a:r>
              <a:rPr lang="sv-SE" sz="1200" kern="100" dirty="0">
                <a:latin typeface="Aptos" panose="020B0004020202020204" pitchFamily="34" charset="0"/>
                <a:ea typeface="Aptos" panose="020B0004020202020204" pitchFamily="34" charset="0"/>
                <a:cs typeface="Times New Roman" panose="02020603050405020304" pitchFamily="18" charset="0"/>
              </a:rPr>
              <a:t> och DM</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 tillgång till idrottshall på hemmaplan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 ett väl fungerande kansli</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Engagera fler personer i föreningen</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Arbeta ständigt med att förbättra föreningens image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Profilering</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Föreningens profilering är något som växer sig allt starkare. Det som är utmärkande för föreningen är den starka sammanhållningen och den lagkänsla som finns inom lagen och föreningen. Det är viktigt att alltid arbeta med denna fråga och tänka på att alla som finns med runt omkring ett lag ska ge Munka Ljungby Innebandyklubb god reklam. Detta gäller spelar, ledare, föräldrar och andra.</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MIBK- tråden ”Blå tråden”</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Föreningen ska verka för att följa beslutad Blå tråden. Blå tråden är uppdelad i två olika dokument, spelarutvecklingsplan samt ledarutvecklingsplan. Denna ska följas av samtliga verkande i föreningen.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Utvecklingssamtal</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Varje ledare och spelare i Munka Ljungby Innebandyklubb har rätt till och ska beredas tillfälle till ett utvecklingssamtal på säsong. Formerna kring dessa samtal bestäms av respektive lags ledare/tränare och kan skilja sig från ett lag till ett annat. Dock ska alla spelare få kännedom om vilken nivå denna befinner sig på, vad som är bra och vad som behöver förbättras.</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1834"/>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Organisationsbeskrivning</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Viktigt är att föreningen är en enhet. Organisationen består av styrelse, kansli och kommittéer med olika ansvarsområden. Kommittéerna ska ha ett tydligt uppdrag i en detaljerade arbetsbeskrivning och verka för hela föreningen. Varje kommitté ska ha ansvar för sitt område och rapportera till styrelsen. En ordförande utses för respektive kommitté. Kommittéerna är indelade i herrkommitté, damkommitté, ungdomskommitté och kioskkommitté. Helst ska minst en ledamot eller suppleant i styrelsen ingå i varje kommitté. Föreningen ska ha en anställd kanslist. Dennes tjänster kan även köpas av andra föreningar och organisationer.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Styrelse</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Styrelsen väljs på årsmötet och är det verkställande organ som driver och utvecklar klubben mot de av årsmötet beslutade målen och i den anda som årsmötet fastställt. Styrelsen ska bestå av en ordförande, fyra till sju ledamöter och en till tre suppleanter.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Arbetsuppgifter fördelas inom styrelsen så att föreningen får ut maximalt av verksamheten och planerade satsningar. Styrelsen ska:</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Tillse att för föreningen gällande lagar och bindande regler iakttas</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Verkställa av årsmötet fattade beslut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Planera, leda och fördela arbetet inom föreningen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Ansvara för och förvalta föreningens medel</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Besluta om upptagande av kredit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Tillställa revisorerna räkenskaper mm enligt 24 § </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Förbereda årsmöte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Arbeta efter budget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Arbeta efter och i enlighet med organisationsplan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Arbeta efter verksamhetsplan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Ansvara för och förvalta föreningens medel</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Utveckla föreningen mot framtiden genom att förelägga årsmötet visioner och målsättningar för beslut.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Föreslå relevanta mål för respektive verksamhet för ordinarie och extra årsmöte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Fastställa årlig sammanträdesplan för styrelsen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Upprätthålla kontakten med respektive kommitté</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Arbeta mot uppsatt mål</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Styrelsen har befogenheter enligt klubbens stadgar och vad som bestäms på årsmöte eller av andra i enlighet med föreningens stadgar utlysa föreningsmöten. Styrelsen ska utveckla föreningen mot de mål som föreningen beslutar.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Styrelsen och dess medlemmar är ansvariga såväl moraliskt som ekonomiskt för de beslut som fattas. Ansvarsfrihet kan endast beviljas på ordinarie årsmöte.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Ordförande</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Styrelsens och föreningens ordförande väljs på årsmötet. Ordförande är föreningens officiella representant. Ordförande ska leda förhandlingar och arbete samt övervaka att föreningens stadgar och övriga för föreningen bindande regler och beslut efterlevs. Har ordförande förhinder ska vice ordförande träda in i ordförandes ställe. Styrelsen ska besluta om fördelning av arbetsuppgifter i övrigt. Har inte annat beslutats ankommer nedan angivna uppgifter på sekreterare och kassör.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Leda föreningen i den anda och riktning som årsmötet bestämt.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Vara huvudansvarig mot föreningen och årsmötet.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Fördela/delegera arbetsuppgifter och uppdrag i styrelsen och föreningen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Ordförande ska i styrelsen: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Planera och leda styrelsens möten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Fastställa beslut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Följa upp att fattade beslut genomförs</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Vara föreningens talesman utåt.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Att teckna föreningen enligt fastställda krav i föreningens stadgar.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Att fattade årsmötesbeslut blir verkställda</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Sekreterare</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Väljs till styrelsen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Sekreterare utses på konstituerande styrelsesammanträde.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Föra protokoll på styrelsen möten och tillse att dessa distribueras till samtliga styrelseledamöter och suppleanter. Denna uppgift kan efter styrelsens beslut delegeras till föreningens kanslist.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Förbereda styrelsens sammanträden och föreningens möten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Föra protokoll över styrelsens sammanträden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Se till att föreningens handlingar hålls ordnade och förvaras på ett betryggande sätt samt ansvara för att föreningens historia dokumenteras.</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Se till att fattade beslut har verkställts</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Om ordförande inte bestämmer annat, underteckna utgående handlingar</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Årligen upprätta förslag till verksamhetsberättelse för föreningen.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Kassör</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Väljs till styrelsen av årsmötet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Kassören utses av konstituerande styrelsesammanträde.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Kassören ska förvalta och verkställa de in- och utbetalningar som föreningen och styrelsen fastställer. Göra en övergripande uppföljning mot upprättade budgets av föreningens ekonomi och dess tillgångar. Kassören ska regelbundet inför styrelsen rapportera föreningens ekonomiska status, lämna prognoser och föreslå åtgärder.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Föra medlemsförteckning och se till att medlemmarna betalar beslutade avgifter till föreningen.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Se till att föreningen söker bidrag från stat, kommun och idrottsorganisationer.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Svara för föreningens bokföring vilket innebär skyldighet att föra bok över föreningens räkenskaper.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Årligen upprätta balans- samt resultaträkningar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Utarbeta underlag för budget och budgetuppföljning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Se till att föreningens skatter, avgifter och skulder betalas i rätt tid.</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I förekommande fall upprätta och avge allmän självdeklaration, särskild uppgift, kontrolluppgifter, uppbördsdeklarationer och övriga föreskrivna uppgifter inom skatte- och avgiftsområdet.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Föra inventarieförteckning, i vilken också av föreningens förvärvade priser införs.</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Se till att såväl föreningens medlemmar i föreningens verksamhet som föreningens byggnader, idrottsmateriel, priser och övriga tillhörigheter är försäkrade på ett betryggande sätt.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Att verkställa föreningens beslut inom fastställda stadgar.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Att teckna föreningen enligt fastställda krav i föreningens stadgar.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Interna arrangemang</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Väljs till styrelsen av årsmötet.</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Hålla samman arrangemangsgrupperna för seniormatcher. Kan delegera detta till någon i arrangemangsgruppen. Ska vara den som har kontakten med övriga i styrelsen.</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Hålla i cuper och läger som sker på hemmaplan.</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Ansvarig för interna arrangemang har befogenheter att lösa det som krävs för uppdraget. Ekonomiska beslut tas inom av satt budget, behövs avsteg tas beslut med styrelsen eller verkställande utskott. </a:t>
            </a:r>
          </a:p>
          <a:p>
            <a:pPr>
              <a:lnSpc>
                <a:spcPct val="107000"/>
              </a:lnSpc>
              <a:spcBef>
                <a:spcPts val="815"/>
              </a:spcBef>
              <a:spcAft>
                <a:spcPts val="408"/>
              </a:spcAft>
            </a:pPr>
            <a:r>
              <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Externa arrangemang</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Väljs till styrelsen av årsmötet.</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Hålla i </a:t>
            </a:r>
            <a:r>
              <a:rPr lang="sv-SE" sz="1200" kern="100" dirty="0" err="1">
                <a:latin typeface="Aptos" panose="020B0004020202020204" pitchFamily="34" charset="0"/>
                <a:ea typeface="Aptos" panose="020B0004020202020204" pitchFamily="34" charset="0"/>
                <a:cs typeface="Times New Roman" panose="02020603050405020304" pitchFamily="18" charset="0"/>
              </a:rPr>
              <a:t>Outdoor</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Hålla i Bjäre runt</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Ansvarig för externa arrangemang har befogenheter att lösa det som krävs för uppdraget. Ekonomiska beslut tas inom ramen av satt budget, behövs avsteg tas beslut med styrelsen eller verkställande utskott.</a:t>
            </a:r>
          </a:p>
          <a:p>
            <a:pPr>
              <a:lnSpc>
                <a:spcPct val="107000"/>
              </a:lnSpc>
              <a:spcBef>
                <a:spcPts val="815"/>
              </a:spcBef>
              <a:spcAft>
                <a:spcPts val="408"/>
              </a:spcAft>
            </a:pPr>
            <a:r>
              <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Fritidsgården</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Kan vara styrelsemedlem eller annan utsedd person. Rapporterar direkt till styrelsen/ordförande.</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Tillse att fritidsgården fungerar fullgott.</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Tillsammans med styrelserepresentant ta de beslut som behövs för att få fritidsgården att fungera fullgott. </a:t>
            </a:r>
          </a:p>
          <a:p>
            <a:pPr>
              <a:lnSpc>
                <a:spcPct val="107000"/>
              </a:lnSpc>
              <a:spcBef>
                <a:spcPts val="815"/>
              </a:spcBef>
              <a:spcAft>
                <a:spcPts val="408"/>
              </a:spcAft>
            </a:pPr>
            <a:r>
              <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Ledamöter</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Styrelsens ledamöter väljs på årsmötet.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Arbeta efter verksamhetsplan för att få ut maximalt av planerande aktiviteter och satsningar inom sitt ansvarsområde.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Valberedning</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Valberedningen består av ordförande och två övriga ledamöter. Valberedningen väljs av årsmötet.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Valberedningen ska bereda de val som ska äga rum vid årsmötet. Valberedningens förslag ska finnas tillgängligt på föreningens kansli senast 14 dagar före årsmötet.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Kansli</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Kansliet ska i första hand fungera som en serviceverksamhet till föreningen genom administrativa och praktiska arbetsuppgifter. Kansliet ska ha minst en person anställd till 50%. Kansliet ska fungera som en sammanhållande länk dit medlemmar och andra kan vända sig för information. De huvudsakliga arbetsuppgifterna är: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Medlemsregistrering för föreningen</a:t>
            </a: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Post-, telefon- och mejlhantering för föreningen</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Bemanningar Fritidsgården 3 kvällar i veckan.</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Sammanställning av närvarokort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Fakturahantering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Utskick av information till föreningens olika lag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Ansökan av halltider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Bokning av tränings- och matchtider</a:t>
            </a: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Anmälan till seriespel samt cupspel i samråd med styrelsen</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Bokning av transporter, kost och logi efter uppmaning av respektive tränare/ledare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Sköta administration av lotter och annat liknande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Utdelning av lotter och likande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Ansöka om bidrag till föreningen </a:t>
            </a: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ex LOK stöd, Lönebidrag…</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Skriva och skicka kallelser till domare och motståndarlag</a:t>
            </a: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Sköta betalningar till domare</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Hämta varor till kiosken och eventuellt andra uppgifter till kiosken.</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Stötta och hjälpa de olika kommittéerna</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Sköta föreningens löpande bokföring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Månadsvis rapportera till skatteverket.</a:t>
            </a: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Skanna in matchprotokoll och mejla berört förbund</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Hantera spelarövergångar samt licenser i IBIS i samråd med styrelse och ledare.</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Tvätta matchkläder, träningskläder för representationslagen samt västar.</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Ha daglig kontroll av lokalen samt anmäla brister som upptäcks.</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Vara behjälplig på </a:t>
            </a:r>
            <a:r>
              <a:rPr lang="sv-SE" sz="1200" kern="100" dirty="0" err="1">
                <a:highlight>
                  <a:srgbClr val="FFFF00"/>
                </a:highlight>
                <a:latin typeface="Aptos" panose="020B0004020202020204" pitchFamily="34" charset="0"/>
                <a:ea typeface="Aptos" panose="020B0004020202020204" pitchFamily="34" charset="0"/>
                <a:cs typeface="Times New Roman" panose="02020603050405020304" pitchFamily="18" charset="0"/>
              </a:rPr>
              <a:t>Outdoor</a:t>
            </a: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 samt övriga cuper och arrangemang. </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Närvara vid styrelsemöten samt föra anteckningar.</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Säkerställa tillsammans med kassör att kontrolluppgifter stämmer och ingen passerar brytgräns för sociala avgifter.</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De övriga arbetsuppgifter styrelsen beslutar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Inom de ramar föreningens styrelse har fastställt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Arbetet ska utföras på ett effektivt sätt med föreningens bästa i fokus. Alla personer som kontaktar Munka Ljungby IBK ska få ett trevligt och professionellt bemötande.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1834"/>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Arbetsbeskrivningar för kommittéerna</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Kommittéerna arbetar inom fyra områden: herrkommitté, damkommitté, ungdomskommitté och kioskkommitté. Alla verkar för föreningen som helhet. Styrelsen utser inom sig en kontaktperson till respektive kommitté. Detta görs för att ständigt ha ett nära samarbete mellan kommittéerna och styrelsen. Varje kommitté leds av en ordförande som vid behov är adjungerad i styrelsen.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Arbetsuppgifter: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Att arbeta mot föreningens mål genom att effektivt sköta sina respektive ansvarsområden. Rekrytering av tillräckligt stor arbetskraft är varje kommittés egen uppgift. Kommittéerna har möten efter behov. Protokoll rekommenderas för större frågor och beslut men är inte ett krav vid samtliga möten. Däremot ska vid varje möte föras minnesanteckningar. Se beskrivning nedan respektive kommittés arbetsuppgifter.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Befogenheter: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Kommittéerna har befogenheter inom de ekonomiska ramar som föreningens styrelse har fastställt.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Varje kommitté svarar under styrelsen. En vecka innan fastställt styrelsemöte ska skriftlig rapport avlämnas. Vid komplicerade frågeställningar eller förändringar ska även förslag på åtgärder inkluderas i rapporten. Kommittéerna är ekonomiskt ansvariga för sina respektive verksamheter och ska årligen upprätta budget och se till at dessa hålls.</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Herrkommitté</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Herrkommitténs uppgifter är att sköta föreningens herrlag både sportsligt och tävlingsinriktade verksamhet från HJ18 till representationslag och motionslag. Det är kommitténs ansvar att sköta utbildningskrav för spelare och ledare i dessa grupper. Herrkommittén har möten vid behov. Protokoll rekommenderas för större beslut och frågor, men är inte ett krav. Minnesanteckningar skall föras vid varje möte.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Herrkommittén har ansvar för att verksamheten på herrsidan bedrivs på målinriktat och professionellt sätt, i enighet med ramar som föreningen beslutat om.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Rekrytering: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Ansvariga personer för herrlag, herrjuniorer och oldboys skall utses.</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Arbetsuppgifterna består av:</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Tillsätta tränare för de olika lagen.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Sköta kontraktsskrivning med spelare.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Arbeta för sportsliga samarbeten med andra klubbar</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Hantera övergångsfrågor och skriva övergångshandlingar.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Tävling: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Arbetsuppgifterna består av:</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Övergripande kontroll på vilka lag som anmäls till seriespel, DM och KM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Hålla kontakten med SKIBF och SIBF angående tävlingsfrågor.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Damkommitté:</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Damkommitténs uppgifter är att sköta föreningens damlag både sportsligt och tävlingsinriktade verksamhet från DJ18 till representationslag och motionslag. Det är kommitténs ansvar att sköta utbildningskrav för spelare och ledare i dessa grupper. Damkommittén har möten vid behov. Protokoll rekommenderas för större beslut och frågor, men är inte ett krav. Minnesanteckningar skall föras vid varje möte.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Herrkommittén har ansvar för att verksamheten på herrsidan bedrivs på målinriktat och professionellt sätt, i enighet med ramar som föreningen beslutat om.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Rekrytering: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Ansvariga personer för herrlag, herrjuniorer och oldboys skall utses.</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Arbetsuppgifterna består av:</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Tillsätta tränare för de olika lagen.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Sköta kontraktsskrivning med spelare.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Arbeta för sportsliga samarbeten med andra klubbar</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Hantera övergångsfrågor och skriva övergångshandlingar.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Tävling: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Arbetsuppgifterna består av:</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Övergripande kontroll på vilka lag som anmäls till seriespel, DM och KM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Hålla kontakten med SKIBF och SIBF angående tävlingsfrågor.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Ungdomskommitté</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Ungdomskommittén har till uppgift att sköta föreningens sportliga och tävlingsinriktade verksamhet från innebandylek till P16/F16.</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Ungdomskommittén har också till uppgift att se till att intresserade ungdomar får möjlighet att delta i innebandylag för sin respektive åldersgrupp. Viktigt är också att det skapas föräldragrupper inom de olika lagen.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Vidare ska ungdomskommittén: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Tillsammans med föreningens kanslist tillse att eventuell träningsavgift inbetalas.</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Tillsammans med föreningens kanslist tillse att nödvändigt material för innebandyträngen och match anskaffas till lagen. </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Ansvara för att fadderverksamhet kan genomföras mellan representationslagen och de olika ungdomslagen.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Ungdomskommittén ansvarar för att ungdomsinnebandy sker i utvecklande miljö och i enighet med det målprogram för ungdomar som föreningen arbetat fram.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Rekrytering: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Gruppen ansvara för att alla ungdomslag har tillräckligt många ledare för att verksamheten ska kunna bedrivas tillfredställande.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Arrangemang: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Gruppen ansvarar för ungdomscuper – läger m </a:t>
            </a:r>
            <a:r>
              <a:rPr lang="sv-SE" sz="1200" kern="100" dirty="0" err="1">
                <a:latin typeface="Aptos" panose="020B0004020202020204" pitchFamily="34" charset="0"/>
                <a:ea typeface="Aptos" panose="020B0004020202020204" pitchFamily="34" charset="0"/>
                <a:cs typeface="Times New Roman" panose="02020603050405020304" pitchFamily="18" charset="0"/>
              </a:rPr>
              <a:t>m</a:t>
            </a:r>
            <a:r>
              <a:rPr lang="sv-SE" sz="1200" kern="100" dirty="0">
                <a:latin typeface="Aptos" panose="020B0004020202020204" pitchFamily="34" charset="0"/>
                <a:ea typeface="Aptos" panose="020B0004020202020204" pitchFamily="34" charset="0"/>
                <a:cs typeface="Times New Roman" panose="02020603050405020304" pitchFamily="18" charset="0"/>
              </a:rPr>
              <a:t> och planerar dessa i samarbete med de olika lagens ledare och ansvarig för interna arrangemang.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Utbildning: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Gruppen ska tillsammans tillse att utbildning bedrivs inom klubben. Ledare inom ungdomsverksamheten ska informeras om och anmälas till externa utbildningar.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Tävling: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Arbetsuppgifterna består av:</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Ha den övergripande kontrollen över att våra lag anmäls till seriespel och DM</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Hålla kontakten med SKIBF, SIBF angående tävlingsfrågor.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Söka arrangemang till föreningen, </a:t>
            </a:r>
            <a:r>
              <a:rPr lang="sv-SE" sz="1200" kern="100" dirty="0" err="1">
                <a:latin typeface="Aptos" panose="020B0004020202020204" pitchFamily="34" charset="0"/>
                <a:ea typeface="Aptos" panose="020B0004020202020204" pitchFamily="34" charset="0"/>
                <a:cs typeface="Times New Roman" panose="02020603050405020304" pitchFamily="18" charset="0"/>
              </a:rPr>
              <a:t>t.ex</a:t>
            </a:r>
            <a:r>
              <a:rPr lang="sv-SE" sz="1200" kern="100" dirty="0">
                <a:latin typeface="Aptos" panose="020B0004020202020204" pitchFamily="34" charset="0"/>
                <a:ea typeface="Aptos" panose="020B0004020202020204" pitchFamily="34" charset="0"/>
                <a:cs typeface="Times New Roman" panose="02020603050405020304" pitchFamily="18" charset="0"/>
              </a:rPr>
              <a:t> cuper, </a:t>
            </a:r>
            <a:r>
              <a:rPr lang="sv-SE" sz="1200" kern="100" dirty="0" err="1">
                <a:latin typeface="Aptos" panose="020B0004020202020204" pitchFamily="34" charset="0"/>
                <a:ea typeface="Aptos" panose="020B0004020202020204" pitchFamily="34" charset="0"/>
                <a:cs typeface="Times New Roman" panose="02020603050405020304" pitchFamily="18" charset="0"/>
              </a:rPr>
              <a:t>DM.slutspel</a:t>
            </a:r>
            <a:r>
              <a:rPr lang="sv-SE" sz="1200" kern="100" dirty="0">
                <a:latin typeface="Aptos" panose="020B0004020202020204" pitchFamily="34" charset="0"/>
                <a:ea typeface="Aptos" panose="020B0004020202020204" pitchFamily="34" charset="0"/>
                <a:cs typeface="Times New Roman" panose="02020603050405020304" pitchFamily="18" charset="0"/>
              </a:rPr>
              <a:t>, KM</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Bedriva innebandyskolan och innebandylek.</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408"/>
              </a:spcBef>
              <a:spcAft>
                <a:spcPts val="204"/>
              </a:spcAft>
            </a:pPr>
            <a:r>
              <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Domartillsättning:</a:t>
            </a:r>
            <a:endParaRPr lang="sv-SE" sz="1200" b="1" i="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Arbetsuppgifterna består av:</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Upprätta domarlistor över samtliga hemmamatcher som kan dömas av föreningsdomare</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Se till att föreningen har tillräckligt med föreningsdomare</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Kioskkommitté:</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Allmänt:</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Kioskkommittén har till uppgift att sköta föreningens kiosk på bästa sätt. Kiosken ska uppmuntra till köp och till att handla nyttigare alternativ.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Kioskkommittén har till uppgift att tillsätta kioskbemanning till samtliga matcher. Ungdomsmatcher tillsätts av samma lag som spelar matchen och seniormatcher fördelas jämt på alla ungdomslag inklusive J18 lagen.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Kiosken ska drivas ekonomiskt och vara attraktiv för alla att handla i. Kiosken ska uppmuntra till att äta och dricka nyttigt och näringsrikt.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1834"/>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Innebandyverksamheten</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Nedan följer en grundläggande beskrivning av hur innebandyverksamheten ska bedrivas i respektive lag och åldersgrupp. Beskrivningen behandlar vilka krav och förhållningsregler som gäller för de aktiva i Munka Ljungby IBK. Denna ska vara vägledande för såväl ledare som spelare i respektive lag. Beskrivningen förs utifrån en inriktning mot såväl arbetsuppgifter som målsättning och träningsinnehåll.</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Ledare/tränare</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Ledare i Munka Ljungby IBK ska vara väl förtrogna med föreningens mål och likande. Ledaren ska också vara en gos representant för föreningen utanför sitt arbete i klubben. Arbetsuppgifterna för en ledare är främst att: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Utveckla våra spelare fysiskt, psykiskt och socialt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Våga pröva nya vägar och anamma nya idéer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Delta i de möten som föreningen kallar till</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Behandla alla spelare lika</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Följa de instruktioner som styrelsen ger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Ställa krav på spelare avseende disciplin, ordning och reda</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Uppträda som en god medmänniska mot andra ledare/tränare, spelare och övriga funktionärer oavsett tillfälle.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Komma väl förberedd till träningar, matcher och andra arrangemang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Agera sportsligt mot domare och motståndare</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Aldrig dricka alkohol eller uppträda berusad i föreningens kläder eller i konfektion erhållen från sponsor.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Befogenheter: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Ledare/tränare i föreningen har befogenhet att arbeta efter de ramar som fastställs av styrelsen och i enlighet med riktlinjer från ungdomsansvarig.</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Ansvar: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Ledaren ska delta i den utbildning som föreningen beslutat om. Ledaren ansvarar för att arbeta efter de mål som fastställs tillsammans med ungdoms- och sportansvariga.</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Spelare</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Som spelare i Munka Ljungby Innebandyklubb ställs det krav på att visa klubbkänsla och ställa upp för varandra. Alla förväntas uppträda på ett representativt sätt vid gemensamma aktiviteter och när spelare bär föreningens kläder.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Ansvar:</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Spelare i föreningen har ansvar för att: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Visa ödmjukhet på och utanför planen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Följa de normer och riktlinjer som ställs upp för respektive lag.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Ställa upp för de arbeten och arrangemang som föreningen anordnar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Visa vilja och engagemang så väl för innebandyspelet som för laget.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Agera sportsligt mot domare och motståndare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Spelare i föreningens representationslag ska uppträda som en förebild för de yngsta spelarna i föreningen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Tidensligt betala avgifter för medlemsavgift och försäkring.</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Aldrig dricka alkohol eller uppträda berusad i föreningens kläder eller konfektion erhållen från sponsor.</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Följande egenskaper ska premieras både vid laguttagningen och vid eventuell uppflyttning från en åldersgrupp till en annan.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Hög träningsflit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Hög motivation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Positivt inställd</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Aldrig ge upp</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Ett bra humör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 god fysik</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Kreativitet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Våga bryta mönster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Vara ordningsam</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Vara ett föredöme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Lagen</a:t>
            </a:r>
            <a:endParaRPr lang="sv-SE" sz="1200"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I sociala mål</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Lagets agerande mot tex domare ses av barnen som ett riktmärke och blir normgivande. Tänk på att både spelare, ledare och föräldrar är ambassadörer för Munka Ljungby Innebandyklubb.</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Det är viktigt att uppmuntra ”fair-play” och ansvara för att spelarna uppträder föredömligt på plan.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En riktigt ”bra anda” skapas genom att gentemot andra och oss själva genom att ha en positiv andra i allt arbete.</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Vi ska uppträda mot andra som vi vill att andra ska uppträda mot oss</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God lagmoral uppkommer ur följande delar: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Ärlighet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Delaktighet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Oväntade och annorlunda saker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Information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Press vid rätt tillfälle</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Förståelse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Social gemenskap</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Som ledare är DU en förebild för barn och ungdomar. Visa respekt för spelarna oavsett ålder. Det är grundstenen till hur DU som ledare blir respekterad och accepterad och således en förutsättning för gemenskapen inom laget. Om inte ledaren respekterar alla spelarna kommer inte heller spelarna att respektera varandra, vilket är en förutsättning för att trivas i en grupp.</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Försök att skapa en ”du och jag” relation till varje spelare.</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Försök att anordna speciella lagträffar utanför själva innebandyn. Bjud på Er själva. Som ledare är det viktigt att engagera sig i det som händer utanför innebandyn.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Tillsammans ska vi arbeta för en trevlig atmosfär och en ”vi-gemenskap”.</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b="1" kern="100" dirty="0">
                <a:latin typeface="Aptos" panose="020B0004020202020204" pitchFamily="34" charset="0"/>
                <a:ea typeface="Aptos" panose="020B0004020202020204" pitchFamily="34" charset="0"/>
                <a:cs typeface="Times New Roman" panose="02020603050405020304" pitchFamily="18" charset="0"/>
              </a:rPr>
              <a:t>Resor med övernattning:</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Under förutsättning att finansiering kan ordnas är avsikten att öka antalet resor med övernattning. Detta i den avsikten att öka gemenskapen inom lagen och föreningen. Cuper och turneringar är bra lösningar härvidlag.</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Vi är: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Chauffören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Styrelsen</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Lagledare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Massmedia</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Jag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Lottansvarig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Kiosk</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Publik</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Speaker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Kanslist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Domare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Funktionärer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Sekretariat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Materialförvaltare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Föräldrar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Ledare/tränare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Du</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Massmedia</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Samarbete mellan lagen och andra</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Uppträdande:</a:t>
            </a:r>
          </a:p>
          <a:p>
            <a:pPr marL="349415" indent="-349415">
              <a:lnSpc>
                <a:spcPct val="107000"/>
              </a:lnSpc>
              <a:buFont typeface="Aptos" panose="020B0004020202020204" pitchFamily="34" charset="0"/>
              <a:buChar char="-"/>
            </a:pPr>
            <a:r>
              <a:rPr lang="sv-SE" sz="1200" kern="100" dirty="0" err="1">
                <a:latin typeface="Aptos" panose="020B0004020202020204" pitchFamily="34" charset="0"/>
                <a:ea typeface="Aptos" panose="020B0004020202020204" pitchFamily="34" charset="0"/>
                <a:cs typeface="Times New Roman" panose="02020603050405020304" pitchFamily="18" charset="0"/>
              </a:rPr>
              <a:t>Serviceminded</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Hjälpsam</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Glad</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Artig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Informerande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Med respekt</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Ger föreningen god reklam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Samarbete med:</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Föreningar, spelare, ledare…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Andra föräldrar</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Vaktmästare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Domare</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Publik</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Vaktmästare</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Ger föreningen god reklam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Att respektera:</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Beslut</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Framgång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Misslyckande</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Ger föreningen god reklam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b="1" kern="100" dirty="0">
                <a:latin typeface="Aptos" panose="020B0004020202020204" pitchFamily="34" charset="0"/>
                <a:ea typeface="Aptos" panose="020B0004020202020204" pitchFamily="34" charset="0"/>
                <a:cs typeface="Times New Roman" panose="02020603050405020304" pitchFamily="18" charset="0"/>
              </a:rPr>
              <a:t>Tänk på:</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15"/>
              </a:spcAft>
            </a:pPr>
            <a:r>
              <a:rPr lang="sv-SE" sz="1200" b="1" kern="100" dirty="0">
                <a:latin typeface="Aptos" panose="020B0004020202020204" pitchFamily="34" charset="0"/>
                <a:ea typeface="Aptos" panose="020B0004020202020204" pitchFamily="34" charset="0"/>
                <a:cs typeface="Times New Roman" panose="02020603050405020304" pitchFamily="18" charset="0"/>
              </a:rPr>
              <a:t>Att varje gång DU representerar föreningen har DU möjlighet att ge föreningen god reklam.</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15"/>
              </a:spcAft>
            </a:pPr>
            <a:r>
              <a:rPr lang="sv-SE" sz="1200" b="1" kern="100" dirty="0">
                <a:latin typeface="Aptos" panose="020B0004020202020204" pitchFamily="34" charset="0"/>
                <a:ea typeface="Aptos" panose="020B0004020202020204" pitchFamily="34" charset="0"/>
                <a:cs typeface="Times New Roman" panose="02020603050405020304" pitchFamily="18" charset="0"/>
              </a:rPr>
              <a:t> </a:t>
            </a:r>
            <a:endParaRPr lang="sv-SE" sz="1200"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Ungdomslagen</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Innebandyklubbs ungdomsverksamhet ska i första hand sträva efter att aktivera ungdomar och erbjuda en meningsfull sysselsättning. De grundläggande förutsättningarna för innebandy ska läras ut för att ungdomarna senare ska utvecklas till mera kompletta spelare. För de yngsta åldrarna ska betoningen ligga på led och trivsel samt skapa ett bestående intresse för innebandyn. För de äldre ungdomslagen ska träningen vara ett förberedande utbildning för spel i juniorlag.</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Beträffande ungdomsverksamhetens målsättning och träningsinnehåll hänvisas till ”Blå tråden”.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Juniorlagen</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Innebandyklubbs juniorverksamhet ska innebära en seriös innebandyträning som utvecklar spelare för framtiden. Elitsatsning kan inledas för att fungera som en brygga mellan ungdomslagen och representationslagen.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Målsättning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Föreningen ska utveckla spelarna till att flytta upp till representationslag</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Ett nära samarbete ska finnas mellan representationslag och juniorlag</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Juniorspelarna ska sträva efter att se så många av representationslagets matcher som möjligt.</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Träningsinnehåll:</a:t>
            </a:r>
          </a:p>
          <a:p>
            <a:pPr marL="349415" indent="-349415">
              <a:lnSpc>
                <a:spcPct val="107000"/>
              </a:lnSpc>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Bedriva en seriös fysisk och taktisk träning som ska vara förberedande för spel i representationslaget.</a:t>
            </a:r>
          </a:p>
          <a:p>
            <a:pPr marL="349415" indent="-349415">
              <a:lnSpc>
                <a:spcPct val="107000"/>
              </a:lnSpc>
              <a:spcAft>
                <a:spcPts val="815"/>
              </a:spcAft>
              <a:buFont typeface="Aptos" panose="020B0004020202020204" pitchFamily="34" charset="0"/>
              <a:buChar char="-"/>
            </a:pPr>
            <a:r>
              <a:rPr lang="sv-SE" sz="1200" kern="100" dirty="0">
                <a:latin typeface="Aptos" panose="020B0004020202020204" pitchFamily="34" charset="0"/>
                <a:ea typeface="Aptos" panose="020B0004020202020204" pitchFamily="34" charset="0"/>
                <a:cs typeface="Times New Roman" panose="02020603050405020304" pitchFamily="18" charset="0"/>
              </a:rPr>
              <a:t>Deltaga i seriespel, KM, DM och SM.</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Bef>
                <a:spcPts val="815"/>
              </a:spcBef>
              <a:spcAft>
                <a:spcPts val="408"/>
              </a:spcAft>
            </a:pPr>
            <a:r>
              <a:rPr lang="sv-SE" sz="1200" b="1" u="sng"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rPr>
              <a:t>Seniorlagen</a:t>
            </a:r>
            <a:endParaRPr lang="sv-SE" sz="1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Munka Ljungby Innebandyklubbs seniorverksamhet innehåller föreningens representationslag. Laget ska bedriva träning som är utvecklande både för representationslaget och gruppen.</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Målsättning:</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Representationslaget ska sträva efter att spela i den högsta Skåneserien. Ledarna och spelarna tar tillsammans fram målsättningarna och för respektive säsong.</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Träningsinnehåll:</a:t>
            </a:r>
          </a:p>
          <a:p>
            <a:pPr>
              <a:lnSpc>
                <a:spcPct val="107000"/>
              </a:lnSpc>
              <a:spcAft>
                <a:spcPts val="815"/>
              </a:spcAft>
            </a:pPr>
            <a:r>
              <a:rPr lang="sv-SE" sz="1200" kern="100" dirty="0">
                <a:latin typeface="Aptos" panose="020B0004020202020204" pitchFamily="34" charset="0"/>
                <a:ea typeface="Aptos" panose="020B0004020202020204" pitchFamily="34" charset="0"/>
                <a:cs typeface="Times New Roman" panose="02020603050405020304" pitchFamily="18" charset="0"/>
              </a:rPr>
              <a:t>Representationslagets tränare och ledare ansvarar för att planera och bedriva en sådan träning att laget utvecklas mot de uppställda målsättningarna.</a:t>
            </a:r>
          </a:p>
          <a:p>
            <a:endParaRPr lang="sv-SE" sz="1200" dirty="0"/>
          </a:p>
        </p:txBody>
      </p:sp>
      <p:sp>
        <p:nvSpPr>
          <p:cNvPr id="4" name="Platshållare för bildnummer 3"/>
          <p:cNvSpPr>
            <a:spLocks noGrp="1"/>
          </p:cNvSpPr>
          <p:nvPr>
            <p:ph type="sldNum" sz="quarter" idx="5"/>
          </p:nvPr>
        </p:nvSpPr>
        <p:spPr/>
        <p:txBody>
          <a:bodyPr/>
          <a:lstStyle/>
          <a:p>
            <a:fld id="{41FBE226-E1B8-4615-BB6F-3637614E7D69}" type="slidenum">
              <a:rPr lang="sv-SE" smtClean="0"/>
              <a:t>5</a:t>
            </a:fld>
            <a:endParaRPr lang="sv-SE"/>
          </a:p>
        </p:txBody>
      </p:sp>
    </p:spTree>
    <p:extLst>
      <p:ext uri="{BB962C8B-B14F-4D97-AF65-F5344CB8AC3E}">
        <p14:creationId xmlns:p14="http://schemas.microsoft.com/office/powerpoint/2010/main" val="1922788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latin typeface="Aptos" panose="020B0004020202020204" pitchFamily="34" charset="0"/>
                <a:ea typeface="Aptos" panose="020B0004020202020204" pitchFamily="34" charset="0"/>
                <a:cs typeface="Times New Roman" panose="02020603050405020304" pitchFamily="18" charset="0"/>
              </a:rPr>
              <a:t> </a:t>
            </a:r>
            <a:r>
              <a:rPr lang="sv-SE" sz="1200" b="1" u="sng" kern="100" dirty="0">
                <a:latin typeface="Aptos" panose="020B0004020202020204" pitchFamily="34" charset="0"/>
                <a:ea typeface="Aptos" panose="020B0004020202020204" pitchFamily="34" charset="0"/>
                <a:cs typeface="Times New Roman" panose="02020603050405020304" pitchFamily="18" charset="0"/>
              </a:rPr>
              <a:t>Styrelsemedlem berättar om denna bild</a:t>
            </a:r>
          </a:p>
          <a:p>
            <a:endParaRPr lang="sv-SE" dirty="0"/>
          </a:p>
        </p:txBody>
      </p:sp>
      <p:sp>
        <p:nvSpPr>
          <p:cNvPr id="4" name="Platshållare för bildnummer 3"/>
          <p:cNvSpPr>
            <a:spLocks noGrp="1"/>
          </p:cNvSpPr>
          <p:nvPr>
            <p:ph type="sldNum" sz="quarter" idx="5"/>
          </p:nvPr>
        </p:nvSpPr>
        <p:spPr/>
        <p:txBody>
          <a:bodyPr/>
          <a:lstStyle/>
          <a:p>
            <a:fld id="{41FBE226-E1B8-4615-BB6F-3637614E7D69}" type="slidenum">
              <a:rPr lang="sv-SE" smtClean="0"/>
              <a:t>6</a:t>
            </a:fld>
            <a:endParaRPr lang="sv-SE"/>
          </a:p>
        </p:txBody>
      </p:sp>
    </p:spTree>
    <p:extLst>
      <p:ext uri="{BB962C8B-B14F-4D97-AF65-F5344CB8AC3E}">
        <p14:creationId xmlns:p14="http://schemas.microsoft.com/office/powerpoint/2010/main" val="435061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latin typeface="Aptos" panose="020B0004020202020204" pitchFamily="34" charset="0"/>
                <a:ea typeface="Aptos" panose="020B0004020202020204" pitchFamily="34" charset="0"/>
                <a:cs typeface="Times New Roman" panose="02020603050405020304" pitchFamily="18" charset="0"/>
              </a:rPr>
              <a:t> </a:t>
            </a:r>
            <a:r>
              <a:rPr lang="sv-SE" sz="1200" b="1" u="sng" kern="100" dirty="0">
                <a:latin typeface="Aptos" panose="020B0004020202020204" pitchFamily="34" charset="0"/>
                <a:ea typeface="Aptos" panose="020B0004020202020204" pitchFamily="34" charset="0"/>
                <a:cs typeface="Times New Roman" panose="02020603050405020304" pitchFamily="18" charset="0"/>
              </a:rPr>
              <a:t>Styrelsemedlem berättar om denna bild</a:t>
            </a:r>
          </a:p>
          <a:p>
            <a:endParaRPr lang="sv-SE" dirty="0"/>
          </a:p>
        </p:txBody>
      </p:sp>
      <p:sp>
        <p:nvSpPr>
          <p:cNvPr id="4" name="Platshållare för bildnummer 3"/>
          <p:cNvSpPr>
            <a:spLocks noGrp="1"/>
          </p:cNvSpPr>
          <p:nvPr>
            <p:ph type="sldNum" sz="quarter" idx="5"/>
          </p:nvPr>
        </p:nvSpPr>
        <p:spPr/>
        <p:txBody>
          <a:bodyPr/>
          <a:lstStyle/>
          <a:p>
            <a:fld id="{41FBE226-E1B8-4615-BB6F-3637614E7D69}" type="slidenum">
              <a:rPr lang="sv-SE" smtClean="0"/>
              <a:t>7</a:t>
            </a:fld>
            <a:endParaRPr lang="sv-SE"/>
          </a:p>
        </p:txBody>
      </p:sp>
    </p:spTree>
    <p:extLst>
      <p:ext uri="{BB962C8B-B14F-4D97-AF65-F5344CB8AC3E}">
        <p14:creationId xmlns:p14="http://schemas.microsoft.com/office/powerpoint/2010/main" val="385970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latin typeface="Aptos" panose="020B0004020202020204" pitchFamily="34" charset="0"/>
                <a:ea typeface="Aptos" panose="020B0004020202020204" pitchFamily="34" charset="0"/>
                <a:cs typeface="Times New Roman" panose="02020603050405020304" pitchFamily="18" charset="0"/>
              </a:rPr>
              <a:t> </a:t>
            </a:r>
            <a:r>
              <a:rPr lang="sv-SE" sz="1200" b="1" u="sng" kern="100" dirty="0">
                <a:latin typeface="Aptos" panose="020B0004020202020204" pitchFamily="34" charset="0"/>
                <a:ea typeface="Aptos" panose="020B0004020202020204" pitchFamily="34" charset="0"/>
                <a:cs typeface="Times New Roman" panose="02020603050405020304" pitchFamily="18" charset="0"/>
              </a:rPr>
              <a:t>Styrelsemedlem berättar om denna bild</a:t>
            </a:r>
          </a:p>
          <a:p>
            <a:endParaRPr lang="sv-SE" dirty="0"/>
          </a:p>
        </p:txBody>
      </p:sp>
      <p:sp>
        <p:nvSpPr>
          <p:cNvPr id="4" name="Platshållare för bildnummer 3"/>
          <p:cNvSpPr>
            <a:spLocks noGrp="1"/>
          </p:cNvSpPr>
          <p:nvPr>
            <p:ph type="sldNum" sz="quarter" idx="5"/>
          </p:nvPr>
        </p:nvSpPr>
        <p:spPr/>
        <p:txBody>
          <a:bodyPr/>
          <a:lstStyle/>
          <a:p>
            <a:fld id="{41FBE226-E1B8-4615-BB6F-3637614E7D69}" type="slidenum">
              <a:rPr lang="sv-SE" smtClean="0"/>
              <a:t>8</a:t>
            </a:fld>
            <a:endParaRPr lang="sv-SE"/>
          </a:p>
        </p:txBody>
      </p:sp>
    </p:spTree>
    <p:extLst>
      <p:ext uri="{BB962C8B-B14F-4D97-AF65-F5344CB8AC3E}">
        <p14:creationId xmlns:p14="http://schemas.microsoft.com/office/powerpoint/2010/main" val="2479414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latin typeface="Aptos" panose="020B0004020202020204" pitchFamily="34" charset="0"/>
                <a:ea typeface="Aptos" panose="020B0004020202020204" pitchFamily="34" charset="0"/>
                <a:cs typeface="Times New Roman" panose="02020603050405020304" pitchFamily="18" charset="0"/>
              </a:rPr>
              <a:t> </a:t>
            </a:r>
            <a:r>
              <a:rPr lang="sv-SE" sz="1200" b="1" u="sng" kern="100" dirty="0">
                <a:latin typeface="Aptos" panose="020B0004020202020204" pitchFamily="34" charset="0"/>
                <a:ea typeface="Aptos" panose="020B0004020202020204" pitchFamily="34" charset="0"/>
                <a:cs typeface="Times New Roman" panose="02020603050405020304" pitchFamily="18" charset="0"/>
              </a:rPr>
              <a:t>Styrelsemedlem berättar om denna bild</a:t>
            </a:r>
          </a:p>
          <a:p>
            <a:endParaRPr lang="sv-SE" dirty="0"/>
          </a:p>
        </p:txBody>
      </p:sp>
      <p:sp>
        <p:nvSpPr>
          <p:cNvPr id="4" name="Platshållare för bildnummer 3"/>
          <p:cNvSpPr>
            <a:spLocks noGrp="1"/>
          </p:cNvSpPr>
          <p:nvPr>
            <p:ph type="sldNum" sz="quarter" idx="5"/>
          </p:nvPr>
        </p:nvSpPr>
        <p:spPr/>
        <p:txBody>
          <a:bodyPr/>
          <a:lstStyle/>
          <a:p>
            <a:fld id="{41FBE226-E1B8-4615-BB6F-3637614E7D69}" type="slidenum">
              <a:rPr lang="sv-SE" smtClean="0"/>
              <a:t>9</a:t>
            </a:fld>
            <a:endParaRPr lang="sv-SE"/>
          </a:p>
        </p:txBody>
      </p:sp>
    </p:spTree>
    <p:extLst>
      <p:ext uri="{BB962C8B-B14F-4D97-AF65-F5344CB8AC3E}">
        <p14:creationId xmlns:p14="http://schemas.microsoft.com/office/powerpoint/2010/main" val="1114247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D76220-414B-D6B9-1E93-3CEB8D51EC34}"/>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CC83A72-CAFD-EBE3-74B1-A571C733C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1F6EB34-44E1-00BD-DF99-95B2DD9F0031}"/>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5" name="Platshållare för sidfot 4">
            <a:extLst>
              <a:ext uri="{FF2B5EF4-FFF2-40B4-BE49-F238E27FC236}">
                <a16:creationId xmlns:a16="http://schemas.microsoft.com/office/drawing/2014/main" id="{FFA2B1D5-083E-49A6-87CD-D50D5C71E49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51D36F-E9BB-EC05-8A72-09F7B20ADF4D}"/>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57899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C8B436-5538-9251-F020-856E7AB38D7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266960A-06E9-EE51-882B-A17D30CD59F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1E44CA2-FDA6-0B10-29E8-A7D51094A882}"/>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5" name="Platshållare för sidfot 4">
            <a:extLst>
              <a:ext uri="{FF2B5EF4-FFF2-40B4-BE49-F238E27FC236}">
                <a16:creationId xmlns:a16="http://schemas.microsoft.com/office/drawing/2014/main" id="{A988C816-4FEC-4EC9-4ED2-488220F5BC3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8637CB0-6501-6AC4-4970-75B8338C0A26}"/>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4111069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F8FDE3A-5921-223B-CA99-ECB8425443D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DE686AD-BFE4-DCE3-D69C-5A37DE41B859}"/>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2A5ACBB-96FE-07C0-11AF-D1C875F57B41}"/>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5" name="Platshållare för sidfot 4">
            <a:extLst>
              <a:ext uri="{FF2B5EF4-FFF2-40B4-BE49-F238E27FC236}">
                <a16:creationId xmlns:a16="http://schemas.microsoft.com/office/drawing/2014/main" id="{C17BBC43-6A6B-1BA4-76CD-8476303F3D9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0F6E923-48C1-5F90-7925-F61D099B95F4}"/>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1223844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CC3BAE-2D54-C3E7-360A-450EE59B9B5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CA29B7C-DAFB-0A9C-9A79-A0876FE2FBB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46A834C-2632-2C87-BF95-70A10F7FB918}"/>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5" name="Platshållare för sidfot 4">
            <a:extLst>
              <a:ext uri="{FF2B5EF4-FFF2-40B4-BE49-F238E27FC236}">
                <a16:creationId xmlns:a16="http://schemas.microsoft.com/office/drawing/2014/main" id="{CB746767-9E03-5A09-F345-38CA6FCE8CE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4D21C05-AA4D-CC45-162B-D76E2DC2BE9C}"/>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1825543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F52805-54AF-CD8B-2761-D4CE085A8F97}"/>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1A1FAC16-B40D-76B5-BE0A-BC4DB77DAD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4F1FC1E-D36D-00F4-EF3D-0853FA58EBEC}"/>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5" name="Platshållare för sidfot 4">
            <a:extLst>
              <a:ext uri="{FF2B5EF4-FFF2-40B4-BE49-F238E27FC236}">
                <a16:creationId xmlns:a16="http://schemas.microsoft.com/office/drawing/2014/main" id="{7F59F051-4ECC-3F46-4B32-3DF3DD29CB1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29A24B-E9BB-6726-AB4E-4F62EC51D223}"/>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8079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791A63-CC9E-CE45-C1A9-0E0D9CCD1A3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600EBA8-638D-9900-E115-77F8F810EDD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7AB7B05-6E56-C7B3-C48D-B451D1610CE9}"/>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23E9C19-C279-6AF9-1274-96B1DD2FB67A}"/>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6" name="Platshållare för sidfot 5">
            <a:extLst>
              <a:ext uri="{FF2B5EF4-FFF2-40B4-BE49-F238E27FC236}">
                <a16:creationId xmlns:a16="http://schemas.microsoft.com/office/drawing/2014/main" id="{910D9262-CD86-4EF1-D3FF-B29BA13D35A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AD36BAE-B52C-D2D7-D31E-FF933ECF67ED}"/>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3969937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DA16B9-214F-9A1A-DCDC-0AD99AF0C316}"/>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688C40F-29F3-9972-7D32-DF0D7A801E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BD7D9E8-9D97-E018-DF4A-12F486F76A7A}"/>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A05599E-F2FA-3CE3-5105-1BE40ADC7B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BAA570E-CC0B-EC32-012A-C19974A7BD5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C695AF9-D349-984E-55DD-51C353AE8D0F}"/>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8" name="Platshållare för sidfot 7">
            <a:extLst>
              <a:ext uri="{FF2B5EF4-FFF2-40B4-BE49-F238E27FC236}">
                <a16:creationId xmlns:a16="http://schemas.microsoft.com/office/drawing/2014/main" id="{B83F6ADD-FFFE-7931-ACD7-C8F1C8F5CD9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40CE5E4-B3CE-90A2-39C1-B8B8E298E7BE}"/>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407387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11E6C7-E818-5FE7-1339-1391A84B426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A4E96E7-E18C-DD98-AF73-E8D7CF90E3D7}"/>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4" name="Platshållare för sidfot 3">
            <a:extLst>
              <a:ext uri="{FF2B5EF4-FFF2-40B4-BE49-F238E27FC236}">
                <a16:creationId xmlns:a16="http://schemas.microsoft.com/office/drawing/2014/main" id="{058D307C-A71B-4668-EBEB-0C94758A827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8F6BEF07-627C-EBE0-78DA-F1564E515320}"/>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354732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1071314-806A-61EA-6FCE-E0496C6C6219}"/>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3" name="Platshållare för sidfot 2">
            <a:extLst>
              <a:ext uri="{FF2B5EF4-FFF2-40B4-BE49-F238E27FC236}">
                <a16:creationId xmlns:a16="http://schemas.microsoft.com/office/drawing/2014/main" id="{6C2829C9-615B-9D9C-991B-E091CCE150F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6E9E94A-9A9F-0419-3610-94FDFE7B2DD2}"/>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247910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67E8BC-E6CB-D7B3-BD7B-7820E0B55D6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47D6008-5F04-8774-BD87-96DC6B8DDB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BA220C1-91BF-26AD-40EC-5C2357E78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E5A8708-D620-D2DB-C13C-95E4F0D4B107}"/>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6" name="Platshållare för sidfot 5">
            <a:extLst>
              <a:ext uri="{FF2B5EF4-FFF2-40B4-BE49-F238E27FC236}">
                <a16:creationId xmlns:a16="http://schemas.microsoft.com/office/drawing/2014/main" id="{40C1A94B-4170-0E93-436D-8F7BDCFAE09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FC1E47C-0EF0-C4FA-EB4E-FE9531F6CEBC}"/>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302657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383087-6DDC-AE44-DF75-37F4B01933F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4F9B8BF-137B-2964-6A61-6241163D76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841100A-070B-8B71-D591-2F44259700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0FD9E55-AC1B-FD44-48A4-2F9467017632}"/>
              </a:ext>
            </a:extLst>
          </p:cNvPr>
          <p:cNvSpPr>
            <a:spLocks noGrp="1"/>
          </p:cNvSpPr>
          <p:nvPr>
            <p:ph type="dt" sz="half" idx="10"/>
          </p:nvPr>
        </p:nvSpPr>
        <p:spPr/>
        <p:txBody>
          <a:bodyPr/>
          <a:lstStyle/>
          <a:p>
            <a:fld id="{D1EA1910-60DE-4BFE-B8B1-AB766BBAA14B}" type="datetimeFigureOut">
              <a:rPr lang="sv-SE" smtClean="0"/>
              <a:t>2024-09-02</a:t>
            </a:fld>
            <a:endParaRPr lang="sv-SE"/>
          </a:p>
        </p:txBody>
      </p:sp>
      <p:sp>
        <p:nvSpPr>
          <p:cNvPr id="6" name="Platshållare för sidfot 5">
            <a:extLst>
              <a:ext uri="{FF2B5EF4-FFF2-40B4-BE49-F238E27FC236}">
                <a16:creationId xmlns:a16="http://schemas.microsoft.com/office/drawing/2014/main" id="{597E0F21-7701-93D0-B3B3-BF607F89ABC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B037D8F-8464-EB43-00DF-EB294092A33C}"/>
              </a:ext>
            </a:extLst>
          </p:cNvPr>
          <p:cNvSpPr>
            <a:spLocks noGrp="1"/>
          </p:cNvSpPr>
          <p:nvPr>
            <p:ph type="sldNum" sz="quarter" idx="12"/>
          </p:nvPr>
        </p:nvSpPr>
        <p:spPr/>
        <p:txBody>
          <a:bodyPr/>
          <a:lstStyle/>
          <a:p>
            <a:fld id="{C926C137-23EC-4C8B-A06D-582A894BD797}" type="slidenum">
              <a:rPr lang="sv-SE" smtClean="0"/>
              <a:t>‹#›</a:t>
            </a:fld>
            <a:endParaRPr lang="sv-SE"/>
          </a:p>
        </p:txBody>
      </p:sp>
    </p:spTree>
    <p:extLst>
      <p:ext uri="{BB962C8B-B14F-4D97-AF65-F5344CB8AC3E}">
        <p14:creationId xmlns:p14="http://schemas.microsoft.com/office/powerpoint/2010/main" val="1629195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75000"/>
                <a:lumOff val="25000"/>
              </a:schemeClr>
            </a:gs>
            <a:gs pos="80000">
              <a:schemeClr val="accent1">
                <a:lumMod val="45000"/>
                <a:lumOff val="55000"/>
              </a:schemeClr>
            </a:gs>
            <a:gs pos="9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F79689F-77F1-BAE6-B34B-15EC8AA9FA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10F4ABA-8BEA-ADDA-B622-ADD0185C99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F6A4B9B-4D80-DEA9-5BB4-34EAFD657D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1EA1910-60DE-4BFE-B8B1-AB766BBAA14B}" type="datetimeFigureOut">
              <a:rPr lang="sv-SE" smtClean="0"/>
              <a:t>2024-09-02</a:t>
            </a:fld>
            <a:endParaRPr lang="sv-SE"/>
          </a:p>
        </p:txBody>
      </p:sp>
      <p:sp>
        <p:nvSpPr>
          <p:cNvPr id="5" name="Platshållare för sidfot 4">
            <a:extLst>
              <a:ext uri="{FF2B5EF4-FFF2-40B4-BE49-F238E27FC236}">
                <a16:creationId xmlns:a16="http://schemas.microsoft.com/office/drawing/2014/main" id="{681E8000-6A3D-5AF7-304B-E1B70FD3D1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3844407A-BB9E-D89C-AE7F-701D67CC1B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26C137-23EC-4C8B-A06D-582A894BD797}" type="slidenum">
              <a:rPr lang="sv-SE" smtClean="0"/>
              <a:t>‹#›</a:t>
            </a:fld>
            <a:endParaRPr lang="sv-SE"/>
          </a:p>
        </p:txBody>
      </p:sp>
    </p:spTree>
    <p:extLst>
      <p:ext uri="{BB962C8B-B14F-4D97-AF65-F5344CB8AC3E}">
        <p14:creationId xmlns:p14="http://schemas.microsoft.com/office/powerpoint/2010/main" val="48957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F0C951A8-32C1-EB54-7ECE-32313F0F2895}"/>
              </a:ext>
            </a:extLst>
          </p:cNvPr>
          <p:cNvPicPr>
            <a:picLocks noChangeAspect="1"/>
          </p:cNvPicPr>
          <p:nvPr/>
        </p:nvPicPr>
        <p:blipFill>
          <a:blip r:embed="rId3"/>
          <a:stretch>
            <a:fillRect/>
          </a:stretch>
        </p:blipFill>
        <p:spPr>
          <a:xfrm>
            <a:off x="4212333" y="1920847"/>
            <a:ext cx="3767333" cy="4659246"/>
          </a:xfrm>
          <a:prstGeom prst="rect">
            <a:avLst/>
          </a:prstGeom>
        </p:spPr>
      </p:pic>
      <p:sp>
        <p:nvSpPr>
          <p:cNvPr id="2" name="Rubrik 1">
            <a:extLst>
              <a:ext uri="{FF2B5EF4-FFF2-40B4-BE49-F238E27FC236}">
                <a16:creationId xmlns:a16="http://schemas.microsoft.com/office/drawing/2014/main" id="{884298D5-1E34-FA69-B47E-FF4ACC4E65B6}"/>
              </a:ext>
            </a:extLst>
          </p:cNvPr>
          <p:cNvSpPr>
            <a:spLocks noGrp="1"/>
          </p:cNvSpPr>
          <p:nvPr>
            <p:ph type="ctrTitle"/>
          </p:nvPr>
        </p:nvSpPr>
        <p:spPr>
          <a:xfrm>
            <a:off x="1524000" y="277907"/>
            <a:ext cx="9144000" cy="1246094"/>
          </a:xfrm>
        </p:spPr>
        <p:txBody>
          <a:bodyPr/>
          <a:lstStyle/>
          <a:p>
            <a:r>
              <a:rPr lang="sv-SE" dirty="0"/>
              <a:t>Välkomna!</a:t>
            </a:r>
          </a:p>
        </p:txBody>
      </p:sp>
      <p:sp>
        <p:nvSpPr>
          <p:cNvPr id="3" name="Underrubrik 2">
            <a:extLst>
              <a:ext uri="{FF2B5EF4-FFF2-40B4-BE49-F238E27FC236}">
                <a16:creationId xmlns:a16="http://schemas.microsoft.com/office/drawing/2014/main" id="{2F90D042-D6D9-D505-91AF-3A8A3431E72A}"/>
              </a:ext>
            </a:extLst>
          </p:cNvPr>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3237211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CDAA65-B8A4-8ED5-D213-0FA0A92F0EC5}"/>
              </a:ext>
            </a:extLst>
          </p:cNvPr>
          <p:cNvSpPr>
            <a:spLocks noGrp="1"/>
          </p:cNvSpPr>
          <p:nvPr>
            <p:ph type="title"/>
          </p:nvPr>
        </p:nvSpPr>
        <p:spPr/>
        <p:txBody>
          <a:bodyPr/>
          <a:lstStyle/>
          <a:p>
            <a:r>
              <a:rPr lang="sv-SE" dirty="0">
                <a:solidFill>
                  <a:schemeClr val="bg1"/>
                </a:solidFill>
              </a:rPr>
              <a:t>POLICYS</a:t>
            </a:r>
          </a:p>
        </p:txBody>
      </p:sp>
      <p:sp>
        <p:nvSpPr>
          <p:cNvPr id="7" name="Platshållare för innehåll 6">
            <a:extLst>
              <a:ext uri="{FF2B5EF4-FFF2-40B4-BE49-F238E27FC236}">
                <a16:creationId xmlns:a16="http://schemas.microsoft.com/office/drawing/2014/main" id="{DF8F2192-69D0-5227-B045-2EFC23EA4F97}"/>
              </a:ext>
            </a:extLst>
          </p:cNvPr>
          <p:cNvSpPr>
            <a:spLocks noGrp="1"/>
          </p:cNvSpPr>
          <p:nvPr>
            <p:ph idx="1"/>
          </p:nvPr>
        </p:nvSpPr>
        <p:spPr/>
        <p:txBody>
          <a:bodyPr/>
          <a:lstStyle/>
          <a:p>
            <a:r>
              <a:rPr lang="sv-SE" dirty="0">
                <a:solidFill>
                  <a:schemeClr val="bg1"/>
                </a:solidFill>
              </a:rPr>
              <a:t>Alkohol och drog policy </a:t>
            </a:r>
          </a:p>
          <a:p>
            <a:r>
              <a:rPr lang="sv-SE" dirty="0">
                <a:solidFill>
                  <a:schemeClr val="bg1"/>
                </a:solidFill>
              </a:rPr>
              <a:t>Integritetspolicy </a:t>
            </a:r>
          </a:p>
          <a:p>
            <a:r>
              <a:rPr lang="sv-SE" dirty="0">
                <a:solidFill>
                  <a:schemeClr val="bg1"/>
                </a:solidFill>
              </a:rPr>
              <a:t>Jämställdhetspolicy</a:t>
            </a:r>
          </a:p>
          <a:p>
            <a:r>
              <a:rPr lang="sv-SE" dirty="0">
                <a:solidFill>
                  <a:schemeClr val="bg1"/>
                </a:solidFill>
              </a:rPr>
              <a:t>Kränkande särbehandling, mobbing</a:t>
            </a:r>
          </a:p>
          <a:p>
            <a:r>
              <a:rPr lang="sv-SE" dirty="0">
                <a:solidFill>
                  <a:schemeClr val="bg1"/>
                </a:solidFill>
              </a:rPr>
              <a:t>Lagkassor</a:t>
            </a:r>
          </a:p>
          <a:p>
            <a:r>
              <a:rPr lang="sv-SE" dirty="0">
                <a:solidFill>
                  <a:schemeClr val="bg1"/>
                </a:solidFill>
              </a:rPr>
              <a:t>Policy sociala medier</a:t>
            </a:r>
          </a:p>
          <a:p>
            <a:r>
              <a:rPr lang="sv-SE" dirty="0">
                <a:solidFill>
                  <a:schemeClr val="bg1"/>
                </a:solidFill>
              </a:rPr>
              <a:t>Säkerhetspolicy</a:t>
            </a:r>
          </a:p>
          <a:p>
            <a:r>
              <a:rPr lang="sv-SE" dirty="0">
                <a:solidFill>
                  <a:schemeClr val="bg1"/>
                </a:solidFill>
              </a:rPr>
              <a:t>Uppförandekod</a:t>
            </a:r>
          </a:p>
        </p:txBody>
      </p:sp>
      <p:pic>
        <p:nvPicPr>
          <p:cNvPr id="8" name="Bildobjekt 7">
            <a:extLst>
              <a:ext uri="{FF2B5EF4-FFF2-40B4-BE49-F238E27FC236}">
                <a16:creationId xmlns:a16="http://schemas.microsoft.com/office/drawing/2014/main" id="{83FBEF7D-348D-6B88-2608-C38502019327}"/>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386993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1C8D635C-EC4A-82B7-0CF4-9F2BE0C9BB8B}"/>
              </a:ext>
            </a:extLst>
          </p:cNvPr>
          <p:cNvPicPr>
            <a:picLocks noChangeAspect="1"/>
          </p:cNvPicPr>
          <p:nvPr/>
        </p:nvPicPr>
        <p:blipFill>
          <a:blip r:embed="rId3"/>
          <a:stretch>
            <a:fillRect/>
          </a:stretch>
        </p:blipFill>
        <p:spPr>
          <a:xfrm>
            <a:off x="10451514" y="568927"/>
            <a:ext cx="902286" cy="1121761"/>
          </a:xfrm>
          <a:prstGeom prst="rect">
            <a:avLst/>
          </a:prstGeom>
        </p:spPr>
      </p:pic>
      <p:sp>
        <p:nvSpPr>
          <p:cNvPr id="2" name="Rubrik 1">
            <a:extLst>
              <a:ext uri="{FF2B5EF4-FFF2-40B4-BE49-F238E27FC236}">
                <a16:creationId xmlns:a16="http://schemas.microsoft.com/office/drawing/2014/main" id="{67D19568-E8D9-9F93-BB79-9603BACEA218}"/>
              </a:ext>
            </a:extLst>
          </p:cNvPr>
          <p:cNvSpPr>
            <a:spLocks noGrp="1"/>
          </p:cNvSpPr>
          <p:nvPr>
            <p:ph type="title"/>
          </p:nvPr>
        </p:nvSpPr>
        <p:spPr/>
        <p:txBody>
          <a:bodyPr/>
          <a:lstStyle/>
          <a:p>
            <a:r>
              <a:rPr lang="sv-SE" dirty="0">
                <a:solidFill>
                  <a:schemeClr val="bg1"/>
                </a:solidFill>
              </a:rPr>
              <a:t>DEALBOOSTER</a:t>
            </a:r>
          </a:p>
        </p:txBody>
      </p:sp>
      <p:sp>
        <p:nvSpPr>
          <p:cNvPr id="3" name="Platshållare för innehåll 2">
            <a:extLst>
              <a:ext uri="{FF2B5EF4-FFF2-40B4-BE49-F238E27FC236}">
                <a16:creationId xmlns:a16="http://schemas.microsoft.com/office/drawing/2014/main" id="{8E9B46CC-33E1-465E-0EDB-605400664F54}"/>
              </a:ext>
            </a:extLst>
          </p:cNvPr>
          <p:cNvSpPr>
            <a:spLocks noGrp="1"/>
          </p:cNvSpPr>
          <p:nvPr>
            <p:ph idx="1"/>
          </p:nvPr>
        </p:nvSpPr>
        <p:spPr/>
        <p:txBody>
          <a:bodyPr/>
          <a:lstStyle/>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Det ska säljas </a:t>
            </a:r>
            <a:r>
              <a:rPr lang="sv-SE" sz="1800" kern="100" dirty="0" err="1">
                <a:solidFill>
                  <a:schemeClr val="bg1"/>
                </a:solidFill>
                <a:effectLst/>
                <a:latin typeface="Aptos" panose="020B0004020202020204" pitchFamily="34" charset="0"/>
                <a:ea typeface="Aptos" panose="020B0004020202020204" pitchFamily="34" charset="0"/>
                <a:cs typeface="Times New Roman" panose="02020603050405020304" pitchFamily="18" charset="0"/>
              </a:rPr>
              <a:t>Dealbooster</a:t>
            </a: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denna säsong också. 3 häften på hösten och 3 på våren (kommer vecka 36 och februari)</a:t>
            </a:r>
          </a:p>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Alla ska sälja minst 6 häften vardera (höst och vår), undantag om man har fler än 2 i föreningen då det är det max 6 häften/familj. </a:t>
            </a:r>
          </a:p>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Kommer att finnas tider utanför Munka </a:t>
            </a:r>
            <a:r>
              <a:rPr lang="sv-SE" sz="1800" kern="100" dirty="0" err="1">
                <a:solidFill>
                  <a:schemeClr val="bg1"/>
                </a:solidFill>
                <a:effectLst/>
                <a:latin typeface="Aptos" panose="020B0004020202020204" pitchFamily="34" charset="0"/>
                <a:ea typeface="Aptos" panose="020B0004020202020204" pitchFamily="34" charset="0"/>
                <a:cs typeface="Times New Roman" panose="02020603050405020304" pitchFamily="18" charset="0"/>
              </a:rPr>
              <a:t>allköp</a:t>
            </a: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för att sälja sina häften där. </a:t>
            </a:r>
          </a:p>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Kan man motförmodan inte sälja sina häften så ska det kollas inom laget i första hand för att se om någon annan i laget kan sälja häftena.</a:t>
            </a:r>
          </a:p>
          <a:p>
            <a:pPr marL="342900" lvl="0" indent="-342900">
              <a:lnSpc>
                <a:spcPct val="107000"/>
              </a:lnSpc>
              <a:spcAft>
                <a:spcPts val="800"/>
              </a:spcAft>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Det är obligatoriskt att sälja. De som inte har betalat in till föreningen innan datum 27/9 kommer att få en faktura på beloppet.</a:t>
            </a:r>
          </a:p>
          <a:p>
            <a:pPr marL="0" indent="0">
              <a:buNone/>
            </a:pPr>
            <a:endParaRPr lang="sv-SE" dirty="0"/>
          </a:p>
        </p:txBody>
      </p:sp>
    </p:spTree>
    <p:extLst>
      <p:ext uri="{BB962C8B-B14F-4D97-AF65-F5344CB8AC3E}">
        <p14:creationId xmlns:p14="http://schemas.microsoft.com/office/powerpoint/2010/main" val="81416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F43902-C6E5-7000-8447-EBB40D566D6C}"/>
              </a:ext>
            </a:extLst>
          </p:cNvPr>
          <p:cNvSpPr>
            <a:spLocks noGrp="1"/>
          </p:cNvSpPr>
          <p:nvPr>
            <p:ph type="title"/>
          </p:nvPr>
        </p:nvSpPr>
        <p:spPr>
          <a:xfrm>
            <a:off x="717176" y="365125"/>
            <a:ext cx="10797988" cy="1325563"/>
          </a:xfrm>
        </p:spPr>
        <p:txBody>
          <a:bodyPr/>
          <a:lstStyle/>
          <a:p>
            <a:r>
              <a:rPr lang="sv-SE" dirty="0">
                <a:solidFill>
                  <a:schemeClr val="bg1"/>
                </a:solidFill>
              </a:rPr>
              <a:t>SÄSONGEN 24/25</a:t>
            </a:r>
          </a:p>
        </p:txBody>
      </p:sp>
      <p:sp>
        <p:nvSpPr>
          <p:cNvPr id="3" name="Platshållare för innehåll 2">
            <a:extLst>
              <a:ext uri="{FF2B5EF4-FFF2-40B4-BE49-F238E27FC236}">
                <a16:creationId xmlns:a16="http://schemas.microsoft.com/office/drawing/2014/main" id="{89E28A8A-CCC1-FBEF-DEF5-19ACA5358F20}"/>
              </a:ext>
            </a:extLst>
          </p:cNvPr>
          <p:cNvSpPr>
            <a:spLocks noGrp="1"/>
          </p:cNvSpPr>
          <p:nvPr>
            <p:ph idx="1"/>
          </p:nvPr>
        </p:nvSpPr>
        <p:spPr/>
        <p:txBody>
          <a:bodyPr/>
          <a:lstStyle/>
          <a:p>
            <a:r>
              <a:rPr lang="sv-SE" dirty="0"/>
              <a:t>Vilken/vilka serier spelar laget i?</a:t>
            </a:r>
          </a:p>
          <a:p>
            <a:r>
              <a:rPr lang="sv-SE" dirty="0"/>
              <a:t>Tipsa om </a:t>
            </a:r>
            <a:r>
              <a:rPr lang="sv-SE" dirty="0" err="1"/>
              <a:t>Innebandyappen</a:t>
            </a:r>
            <a:r>
              <a:rPr lang="sv-SE" dirty="0"/>
              <a:t>! Följ gärna fler MIBK lag.</a:t>
            </a:r>
          </a:p>
          <a:p>
            <a:endParaRPr lang="sv-SE" dirty="0"/>
          </a:p>
        </p:txBody>
      </p:sp>
      <p:pic>
        <p:nvPicPr>
          <p:cNvPr id="5" name="Bildobjekt 4">
            <a:extLst>
              <a:ext uri="{FF2B5EF4-FFF2-40B4-BE49-F238E27FC236}">
                <a16:creationId xmlns:a16="http://schemas.microsoft.com/office/drawing/2014/main" id="{B7813B4F-432C-F265-12B5-EEE3F147FBB1}"/>
              </a:ext>
            </a:extLst>
          </p:cNvPr>
          <p:cNvPicPr>
            <a:picLocks noChangeAspect="1"/>
          </p:cNvPicPr>
          <p:nvPr/>
        </p:nvPicPr>
        <p:blipFill>
          <a:blip r:embed="rId3"/>
          <a:stretch>
            <a:fillRect/>
          </a:stretch>
        </p:blipFill>
        <p:spPr>
          <a:xfrm>
            <a:off x="10448507" y="571068"/>
            <a:ext cx="905293" cy="1119620"/>
          </a:xfrm>
          <a:prstGeom prst="rect">
            <a:avLst/>
          </a:prstGeom>
        </p:spPr>
      </p:pic>
    </p:spTree>
    <p:extLst>
      <p:ext uri="{BB962C8B-B14F-4D97-AF65-F5344CB8AC3E}">
        <p14:creationId xmlns:p14="http://schemas.microsoft.com/office/powerpoint/2010/main" val="3025562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AF9213-1FC4-2B08-E34D-91F8F6AFA10E}"/>
              </a:ext>
            </a:extLst>
          </p:cNvPr>
          <p:cNvSpPr>
            <a:spLocks noGrp="1"/>
          </p:cNvSpPr>
          <p:nvPr>
            <p:ph type="title"/>
          </p:nvPr>
        </p:nvSpPr>
        <p:spPr/>
        <p:txBody>
          <a:bodyPr/>
          <a:lstStyle/>
          <a:p>
            <a:r>
              <a:rPr lang="sv-SE" dirty="0">
                <a:solidFill>
                  <a:schemeClr val="bg1"/>
                </a:solidFill>
              </a:rPr>
              <a:t>CUPER</a:t>
            </a:r>
          </a:p>
        </p:txBody>
      </p:sp>
      <p:sp>
        <p:nvSpPr>
          <p:cNvPr id="3" name="Platshållare för innehåll 2">
            <a:extLst>
              <a:ext uri="{FF2B5EF4-FFF2-40B4-BE49-F238E27FC236}">
                <a16:creationId xmlns:a16="http://schemas.microsoft.com/office/drawing/2014/main" id="{21302A02-1D3E-9D40-BEA1-4AF782B007D7}"/>
              </a:ext>
            </a:extLst>
          </p:cNvPr>
          <p:cNvSpPr>
            <a:spLocks noGrp="1"/>
          </p:cNvSpPr>
          <p:nvPr>
            <p:ph idx="1"/>
          </p:nvPr>
        </p:nvSpPr>
        <p:spPr/>
        <p:txBody>
          <a:bodyPr/>
          <a:lstStyle/>
          <a:p>
            <a:r>
              <a:rPr lang="sv-SE" dirty="0"/>
              <a:t>Är det några CUPER som är tänkta för säsongen?</a:t>
            </a:r>
          </a:p>
          <a:p>
            <a:r>
              <a:rPr lang="sv-SE" dirty="0"/>
              <a:t>Inte, ta bort denna bild…</a:t>
            </a:r>
          </a:p>
        </p:txBody>
      </p:sp>
      <p:pic>
        <p:nvPicPr>
          <p:cNvPr id="4" name="Bildobjekt 3">
            <a:extLst>
              <a:ext uri="{FF2B5EF4-FFF2-40B4-BE49-F238E27FC236}">
                <a16:creationId xmlns:a16="http://schemas.microsoft.com/office/drawing/2014/main" id="{540B2423-82F8-56B9-7C5E-62F4191FC1F1}"/>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2184067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EE12DA-4586-383C-B28C-31E6E63A2B9D}"/>
              </a:ext>
            </a:extLst>
          </p:cNvPr>
          <p:cNvSpPr>
            <a:spLocks noGrp="1"/>
          </p:cNvSpPr>
          <p:nvPr>
            <p:ph type="title"/>
          </p:nvPr>
        </p:nvSpPr>
        <p:spPr/>
        <p:txBody>
          <a:bodyPr/>
          <a:lstStyle/>
          <a:p>
            <a:r>
              <a:rPr lang="sv-SE" dirty="0">
                <a:solidFill>
                  <a:schemeClr val="bg1"/>
                </a:solidFill>
              </a:rPr>
              <a:t>LAGKASSA</a:t>
            </a:r>
          </a:p>
        </p:txBody>
      </p:sp>
      <p:sp>
        <p:nvSpPr>
          <p:cNvPr id="3" name="Platshållare för innehåll 2">
            <a:extLst>
              <a:ext uri="{FF2B5EF4-FFF2-40B4-BE49-F238E27FC236}">
                <a16:creationId xmlns:a16="http://schemas.microsoft.com/office/drawing/2014/main" id="{93640280-55D9-218D-99C3-8C3FA25EAFEF}"/>
              </a:ext>
            </a:extLst>
          </p:cNvPr>
          <p:cNvSpPr>
            <a:spLocks noGrp="1"/>
          </p:cNvSpPr>
          <p:nvPr>
            <p:ph idx="1"/>
          </p:nvPr>
        </p:nvSpPr>
        <p:spPr/>
        <p:txBody>
          <a:bodyPr/>
          <a:lstStyle/>
          <a:p>
            <a:r>
              <a:rPr lang="sv-SE" dirty="0"/>
              <a:t>Bara relevant om ni ska på cuper, annars ta bort…</a:t>
            </a:r>
          </a:p>
          <a:p>
            <a:r>
              <a:rPr lang="sv-SE" dirty="0"/>
              <a:t>Skriv gärna vad som är tanken att göra för att samla in pengar.</a:t>
            </a:r>
          </a:p>
          <a:p>
            <a:r>
              <a:rPr lang="sv-SE" dirty="0"/>
              <a:t>TIPS till ledare – har ni sökt om lagkassa hos styrelsen? Annars behöver det göras..</a:t>
            </a:r>
          </a:p>
          <a:p>
            <a:endParaRPr lang="sv-SE" dirty="0"/>
          </a:p>
        </p:txBody>
      </p:sp>
      <p:pic>
        <p:nvPicPr>
          <p:cNvPr id="4" name="Bildobjekt 3">
            <a:extLst>
              <a:ext uri="{FF2B5EF4-FFF2-40B4-BE49-F238E27FC236}">
                <a16:creationId xmlns:a16="http://schemas.microsoft.com/office/drawing/2014/main" id="{971ACF60-479A-1271-A03B-C76B917F83DD}"/>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206840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9C0808-FE8F-EC01-D3AE-EB255DDAA677}"/>
              </a:ext>
            </a:extLst>
          </p:cNvPr>
          <p:cNvSpPr>
            <a:spLocks noGrp="1"/>
          </p:cNvSpPr>
          <p:nvPr>
            <p:ph type="title"/>
          </p:nvPr>
        </p:nvSpPr>
        <p:spPr/>
        <p:txBody>
          <a:bodyPr/>
          <a:lstStyle/>
          <a:p>
            <a:r>
              <a:rPr lang="sv-SE" dirty="0">
                <a:solidFill>
                  <a:schemeClr val="bg1"/>
                </a:solidFill>
              </a:rPr>
              <a:t>VÅRA MÅL</a:t>
            </a:r>
          </a:p>
        </p:txBody>
      </p:sp>
      <p:sp>
        <p:nvSpPr>
          <p:cNvPr id="3" name="Platshållare för innehåll 2">
            <a:extLst>
              <a:ext uri="{FF2B5EF4-FFF2-40B4-BE49-F238E27FC236}">
                <a16:creationId xmlns:a16="http://schemas.microsoft.com/office/drawing/2014/main" id="{1FBE8803-B211-BE3C-6BCC-34E17C868D4C}"/>
              </a:ext>
            </a:extLst>
          </p:cNvPr>
          <p:cNvSpPr>
            <a:spLocks noGrp="1"/>
          </p:cNvSpPr>
          <p:nvPr>
            <p:ph idx="1"/>
          </p:nvPr>
        </p:nvSpPr>
        <p:spPr/>
        <p:txBody>
          <a:bodyPr anchor="ctr"/>
          <a:lstStyle/>
          <a:p>
            <a:r>
              <a:rPr lang="sv-SE" dirty="0">
                <a:solidFill>
                  <a:schemeClr val="bg1"/>
                </a:solidFill>
              </a:rPr>
              <a:t>Gemenskap och respekt</a:t>
            </a:r>
          </a:p>
          <a:p>
            <a:r>
              <a:rPr lang="sv-SE" dirty="0">
                <a:solidFill>
                  <a:schemeClr val="bg1"/>
                </a:solidFill>
              </a:rPr>
              <a:t>Uppförande</a:t>
            </a:r>
          </a:p>
          <a:p>
            <a:r>
              <a:rPr lang="sv-SE" dirty="0">
                <a:solidFill>
                  <a:schemeClr val="bg1"/>
                </a:solidFill>
              </a:rPr>
              <a:t>Engagemang</a:t>
            </a:r>
          </a:p>
          <a:p>
            <a:r>
              <a:rPr lang="sv-SE" dirty="0">
                <a:solidFill>
                  <a:schemeClr val="bg1"/>
                </a:solidFill>
              </a:rPr>
              <a:t>Lagkänsla</a:t>
            </a:r>
          </a:p>
        </p:txBody>
      </p:sp>
      <p:pic>
        <p:nvPicPr>
          <p:cNvPr id="4" name="Bildobjekt 3">
            <a:extLst>
              <a:ext uri="{FF2B5EF4-FFF2-40B4-BE49-F238E27FC236}">
                <a16:creationId xmlns:a16="http://schemas.microsoft.com/office/drawing/2014/main" id="{4CA63F18-20F4-3C1C-87A7-5E82C10FA52E}"/>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68461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7C6887-AC88-AA0A-D5BA-ACE93DBAB892}"/>
              </a:ext>
            </a:extLst>
          </p:cNvPr>
          <p:cNvSpPr>
            <a:spLocks noGrp="1"/>
          </p:cNvSpPr>
          <p:nvPr>
            <p:ph type="title"/>
          </p:nvPr>
        </p:nvSpPr>
        <p:spPr/>
        <p:txBody>
          <a:bodyPr/>
          <a:lstStyle/>
          <a:p>
            <a:r>
              <a:rPr lang="sv-SE" dirty="0">
                <a:solidFill>
                  <a:schemeClr val="bg1"/>
                </a:solidFill>
              </a:rPr>
              <a:t>MIBK PÅ LÄKTAREN</a:t>
            </a:r>
          </a:p>
        </p:txBody>
      </p:sp>
      <p:sp>
        <p:nvSpPr>
          <p:cNvPr id="3" name="Platshållare för innehåll 2">
            <a:extLst>
              <a:ext uri="{FF2B5EF4-FFF2-40B4-BE49-F238E27FC236}">
                <a16:creationId xmlns:a16="http://schemas.microsoft.com/office/drawing/2014/main" id="{D0D44978-A808-506F-9A9B-37C1487F54A4}"/>
              </a:ext>
            </a:extLst>
          </p:cNvPr>
          <p:cNvSpPr>
            <a:spLocks noGrp="1"/>
          </p:cNvSpPr>
          <p:nvPr>
            <p:ph idx="1"/>
          </p:nvPr>
        </p:nvSpPr>
        <p:spPr/>
        <p:txBody>
          <a:bodyPr>
            <a:normAutofit lnSpcReduction="10000"/>
          </a:bodyPr>
          <a:lstStyle/>
          <a:p>
            <a:r>
              <a:rPr lang="sv-SE" dirty="0">
                <a:solidFill>
                  <a:schemeClr val="bg1"/>
                </a:solidFill>
              </a:rPr>
              <a:t>Även på läktaren representerar man MIBK.</a:t>
            </a:r>
          </a:p>
          <a:p>
            <a:r>
              <a:rPr lang="sv-SE" dirty="0">
                <a:solidFill>
                  <a:schemeClr val="bg1"/>
                </a:solidFill>
              </a:rPr>
              <a:t>Domaren dömer matchen!</a:t>
            </a:r>
          </a:p>
          <a:p>
            <a:r>
              <a:rPr lang="sv-SE" dirty="0">
                <a:solidFill>
                  <a:schemeClr val="bg1"/>
                </a:solidFill>
              </a:rPr>
              <a:t>Vi är med på läktaren för att HEJA på våra lag. Lyft fram laget.</a:t>
            </a:r>
          </a:p>
          <a:p>
            <a:r>
              <a:rPr lang="sv-SE" dirty="0">
                <a:solidFill>
                  <a:schemeClr val="bg1"/>
                </a:solidFill>
              </a:rPr>
              <a:t>Vi behandlar alla med respekt, inklusive domare och motståndare.</a:t>
            </a:r>
          </a:p>
          <a:p>
            <a:r>
              <a:rPr lang="sv-SE" dirty="0">
                <a:solidFill>
                  <a:schemeClr val="bg1"/>
                </a:solidFill>
              </a:rPr>
              <a:t>Positiv energi</a:t>
            </a:r>
          </a:p>
          <a:p>
            <a:r>
              <a:rPr lang="sv-SE" dirty="0">
                <a:solidFill>
                  <a:schemeClr val="bg1"/>
                </a:solidFill>
              </a:rPr>
              <a:t>Glädje</a:t>
            </a:r>
          </a:p>
          <a:p>
            <a:r>
              <a:rPr lang="sv-SE" dirty="0">
                <a:solidFill>
                  <a:schemeClr val="bg1"/>
                </a:solidFill>
              </a:rPr>
              <a:t>Vi lämnar läktaren och hallen i gott skick.</a:t>
            </a:r>
          </a:p>
          <a:p>
            <a:r>
              <a:rPr lang="sv-SE" dirty="0">
                <a:solidFill>
                  <a:schemeClr val="bg1"/>
                </a:solidFill>
              </a:rPr>
              <a:t>Fortsätt vara de fina supportrar ni är!</a:t>
            </a:r>
          </a:p>
        </p:txBody>
      </p:sp>
      <p:pic>
        <p:nvPicPr>
          <p:cNvPr id="4" name="Bildobjekt 3">
            <a:extLst>
              <a:ext uri="{FF2B5EF4-FFF2-40B4-BE49-F238E27FC236}">
                <a16:creationId xmlns:a16="http://schemas.microsoft.com/office/drawing/2014/main" id="{A15B61D3-F26C-B9EE-08E9-DFA0F1E41EE9}"/>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327291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B36200-6BFB-9452-82D0-243400F1860C}"/>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BE54DAE7-EC07-2F4C-EF01-04094016F1F6}"/>
              </a:ext>
            </a:extLst>
          </p:cNvPr>
          <p:cNvSpPr>
            <a:spLocks noGrp="1"/>
          </p:cNvSpPr>
          <p:nvPr>
            <p:ph idx="1"/>
          </p:nvPr>
        </p:nvSpPr>
        <p:spPr>
          <a:xfrm>
            <a:off x="838200" y="365125"/>
            <a:ext cx="10515600" cy="5811838"/>
          </a:xfrm>
        </p:spPr>
        <p:txBody>
          <a:bodyPr anchor="ctr">
            <a:normAutofit/>
          </a:bodyPr>
          <a:lstStyle/>
          <a:p>
            <a:pPr marL="0" indent="0" algn="ctr">
              <a:buNone/>
            </a:pPr>
            <a:r>
              <a:rPr lang="sv-SE" sz="7500" dirty="0">
                <a:solidFill>
                  <a:schemeClr val="bg1"/>
                </a:solidFill>
              </a:rPr>
              <a:t>Frågor?</a:t>
            </a:r>
          </a:p>
        </p:txBody>
      </p:sp>
    </p:spTree>
    <p:extLst>
      <p:ext uri="{BB962C8B-B14F-4D97-AF65-F5344CB8AC3E}">
        <p14:creationId xmlns:p14="http://schemas.microsoft.com/office/powerpoint/2010/main" val="1480469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7EBFFF-D52C-D7DC-AA20-323FD8580656}"/>
              </a:ext>
            </a:extLst>
          </p:cNvPr>
          <p:cNvSpPr>
            <a:spLocks noGrp="1"/>
          </p:cNvSpPr>
          <p:nvPr>
            <p:ph type="title"/>
          </p:nvPr>
        </p:nvSpPr>
        <p:spPr/>
        <p:txBody>
          <a:bodyPr/>
          <a:lstStyle/>
          <a:p>
            <a:r>
              <a:rPr lang="sv-SE" dirty="0">
                <a:solidFill>
                  <a:schemeClr val="bg1"/>
                </a:solidFill>
              </a:rPr>
              <a:t>TRÄNINGSTIDER</a:t>
            </a:r>
          </a:p>
        </p:txBody>
      </p:sp>
      <p:sp>
        <p:nvSpPr>
          <p:cNvPr id="3" name="Platshållare för innehåll 2">
            <a:extLst>
              <a:ext uri="{FF2B5EF4-FFF2-40B4-BE49-F238E27FC236}">
                <a16:creationId xmlns:a16="http://schemas.microsoft.com/office/drawing/2014/main" id="{8F133F37-49BC-1A1C-BEAE-8002C994258B}"/>
              </a:ext>
            </a:extLst>
          </p:cNvPr>
          <p:cNvSpPr>
            <a:spLocks noGrp="1"/>
          </p:cNvSpPr>
          <p:nvPr>
            <p:ph idx="1"/>
          </p:nvPr>
        </p:nvSpPr>
        <p:spPr/>
        <p:txBody>
          <a:bodyPr anchor="ctr"/>
          <a:lstStyle/>
          <a:p>
            <a:pPr marL="0" indent="0">
              <a:buNone/>
            </a:pPr>
            <a:r>
              <a:rPr lang="sv-SE" dirty="0">
                <a:solidFill>
                  <a:schemeClr val="bg1"/>
                </a:solidFill>
              </a:rPr>
              <a:t>Exempel:</a:t>
            </a:r>
          </a:p>
          <a:p>
            <a:pPr marL="0" indent="0">
              <a:buNone/>
            </a:pPr>
            <a:r>
              <a:rPr lang="sv-SE" dirty="0">
                <a:solidFill>
                  <a:schemeClr val="bg1"/>
                </a:solidFill>
              </a:rPr>
              <a:t>Måndagar 18:15-19:30 </a:t>
            </a:r>
            <a:r>
              <a:rPr lang="sv-SE" dirty="0" err="1">
                <a:solidFill>
                  <a:schemeClr val="bg1"/>
                </a:solidFill>
              </a:rPr>
              <a:t>Munkahallen</a:t>
            </a:r>
            <a:r>
              <a:rPr lang="sv-SE" dirty="0">
                <a:solidFill>
                  <a:schemeClr val="bg1"/>
                </a:solidFill>
              </a:rPr>
              <a:t> (vi samlas 18:00)</a:t>
            </a:r>
          </a:p>
          <a:p>
            <a:pPr marL="0" indent="0">
              <a:buNone/>
            </a:pPr>
            <a:r>
              <a:rPr lang="sv-SE" dirty="0">
                <a:solidFill>
                  <a:schemeClr val="bg1"/>
                </a:solidFill>
              </a:rPr>
              <a:t>Onsdagar 17:30-18:45 </a:t>
            </a:r>
            <a:r>
              <a:rPr lang="sv-SE" dirty="0" err="1">
                <a:solidFill>
                  <a:schemeClr val="bg1"/>
                </a:solidFill>
              </a:rPr>
              <a:t>Munkahallen</a:t>
            </a:r>
            <a:r>
              <a:rPr lang="sv-SE" dirty="0">
                <a:solidFill>
                  <a:schemeClr val="bg1"/>
                </a:solidFill>
              </a:rPr>
              <a:t> (Vi samlas 17:15)</a:t>
            </a:r>
          </a:p>
          <a:p>
            <a:pPr marL="0" indent="0">
              <a:buNone/>
            </a:pPr>
            <a:endParaRPr lang="sv-SE" dirty="0"/>
          </a:p>
        </p:txBody>
      </p:sp>
      <p:pic>
        <p:nvPicPr>
          <p:cNvPr id="5" name="Bildobjekt 4">
            <a:extLst>
              <a:ext uri="{FF2B5EF4-FFF2-40B4-BE49-F238E27FC236}">
                <a16:creationId xmlns:a16="http://schemas.microsoft.com/office/drawing/2014/main" id="{37073D99-279E-99FD-7140-F66A2C4A45BC}"/>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375472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3D634C-4824-4E3A-B8B3-C6AAC61E7A70}"/>
              </a:ext>
            </a:extLst>
          </p:cNvPr>
          <p:cNvSpPr>
            <a:spLocks noGrp="1"/>
          </p:cNvSpPr>
          <p:nvPr>
            <p:ph type="title"/>
          </p:nvPr>
        </p:nvSpPr>
        <p:spPr/>
        <p:txBody>
          <a:bodyPr/>
          <a:lstStyle/>
          <a:p>
            <a:r>
              <a:rPr lang="sv-SE" dirty="0">
                <a:solidFill>
                  <a:schemeClr val="bg1"/>
                </a:solidFill>
              </a:rPr>
              <a:t>LEDARE</a:t>
            </a:r>
          </a:p>
        </p:txBody>
      </p:sp>
      <p:sp>
        <p:nvSpPr>
          <p:cNvPr id="3" name="Platshållare för innehåll 2">
            <a:extLst>
              <a:ext uri="{FF2B5EF4-FFF2-40B4-BE49-F238E27FC236}">
                <a16:creationId xmlns:a16="http://schemas.microsoft.com/office/drawing/2014/main" id="{54B5CB8D-094C-8D1D-F668-CBC0CD95F345}"/>
              </a:ext>
            </a:extLst>
          </p:cNvPr>
          <p:cNvSpPr>
            <a:spLocks noGrp="1"/>
          </p:cNvSpPr>
          <p:nvPr>
            <p:ph idx="1"/>
          </p:nvPr>
        </p:nvSpPr>
        <p:spPr/>
        <p:txBody>
          <a:bodyPr anchor="ctr"/>
          <a:lstStyle/>
          <a:p>
            <a:pPr marL="0" indent="0">
              <a:buNone/>
            </a:pPr>
            <a:r>
              <a:rPr lang="sv-SE" dirty="0"/>
              <a:t>Exempel:</a:t>
            </a:r>
          </a:p>
          <a:p>
            <a:pPr marL="0" indent="0">
              <a:buNone/>
            </a:pPr>
            <a:r>
              <a:rPr lang="sv-SE" dirty="0"/>
              <a:t>Martin Envall		Telefonnummer och/eller mejl</a:t>
            </a:r>
          </a:p>
          <a:p>
            <a:pPr marL="0" indent="0">
              <a:buNone/>
            </a:pPr>
            <a:r>
              <a:rPr lang="sv-SE" dirty="0"/>
              <a:t>Andreas Becker		Telefonnummer och/eller mejl</a:t>
            </a:r>
          </a:p>
          <a:p>
            <a:pPr marL="0" indent="0">
              <a:buNone/>
            </a:pPr>
            <a:r>
              <a:rPr lang="sv-SE" dirty="0"/>
              <a:t>Ida Starnert			Telefonnummer och/eller mejl</a:t>
            </a:r>
          </a:p>
        </p:txBody>
      </p:sp>
      <p:pic>
        <p:nvPicPr>
          <p:cNvPr id="6" name="Bildobjekt 5">
            <a:extLst>
              <a:ext uri="{FF2B5EF4-FFF2-40B4-BE49-F238E27FC236}">
                <a16:creationId xmlns:a16="http://schemas.microsoft.com/office/drawing/2014/main" id="{D43C3146-0252-01F8-E31F-4D225AE1A481}"/>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398008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A3F451-967B-495F-854B-D98EB3350FFB}"/>
              </a:ext>
            </a:extLst>
          </p:cNvPr>
          <p:cNvSpPr>
            <a:spLocks noGrp="1"/>
          </p:cNvSpPr>
          <p:nvPr>
            <p:ph type="title"/>
          </p:nvPr>
        </p:nvSpPr>
        <p:spPr/>
        <p:txBody>
          <a:bodyPr/>
          <a:lstStyle/>
          <a:p>
            <a:r>
              <a:rPr lang="sv-SE" dirty="0">
                <a:solidFill>
                  <a:schemeClr val="bg1"/>
                </a:solidFill>
              </a:rPr>
              <a:t>BLÅ TRÅDEN </a:t>
            </a:r>
            <a:r>
              <a:rPr lang="sv-SE" dirty="0"/>
              <a:t>– ta bort de nivåer som inte är relevanta för er</a:t>
            </a:r>
          </a:p>
        </p:txBody>
      </p:sp>
      <p:pic>
        <p:nvPicPr>
          <p:cNvPr id="10" name="Picture 251">
            <a:extLst>
              <a:ext uri="{FF2B5EF4-FFF2-40B4-BE49-F238E27FC236}">
                <a16:creationId xmlns:a16="http://schemas.microsoft.com/office/drawing/2014/main" id="{3308EEDA-7C4F-C408-E6ED-15B2920BD04D}"/>
              </a:ext>
            </a:extLst>
          </p:cNvPr>
          <p:cNvPicPr>
            <a:picLocks/>
          </p:cNvPicPr>
          <p:nvPr/>
        </p:nvPicPr>
        <p:blipFill>
          <a:blip r:embed="rId3"/>
          <a:stretch>
            <a:fillRect/>
          </a:stretch>
        </p:blipFill>
        <p:spPr>
          <a:xfrm>
            <a:off x="1419169" y="2340706"/>
            <a:ext cx="4763341" cy="2968672"/>
          </a:xfrm>
          <a:prstGeom prst="rect">
            <a:avLst/>
          </a:prstGeom>
        </p:spPr>
      </p:pic>
      <p:pic>
        <p:nvPicPr>
          <p:cNvPr id="12" name="Bildobjekt 11">
            <a:extLst>
              <a:ext uri="{FF2B5EF4-FFF2-40B4-BE49-F238E27FC236}">
                <a16:creationId xmlns:a16="http://schemas.microsoft.com/office/drawing/2014/main" id="{088E3439-FCE3-6B13-D78E-4A29D07F34F3}"/>
              </a:ext>
            </a:extLst>
          </p:cNvPr>
          <p:cNvPicPr>
            <a:picLocks noChangeAspect="1"/>
          </p:cNvPicPr>
          <p:nvPr/>
        </p:nvPicPr>
        <p:blipFill>
          <a:blip r:embed="rId4"/>
          <a:stretch>
            <a:fillRect/>
          </a:stretch>
        </p:blipFill>
        <p:spPr>
          <a:xfrm>
            <a:off x="7847254" y="1174556"/>
            <a:ext cx="2032238" cy="2720576"/>
          </a:xfrm>
          <a:prstGeom prst="rect">
            <a:avLst/>
          </a:prstGeom>
        </p:spPr>
      </p:pic>
      <p:pic>
        <p:nvPicPr>
          <p:cNvPr id="14" name="Bildobjekt 13">
            <a:extLst>
              <a:ext uri="{FF2B5EF4-FFF2-40B4-BE49-F238E27FC236}">
                <a16:creationId xmlns:a16="http://schemas.microsoft.com/office/drawing/2014/main" id="{B8A054F0-8FAB-3A71-5798-44F7208617BC}"/>
              </a:ext>
            </a:extLst>
          </p:cNvPr>
          <p:cNvPicPr>
            <a:picLocks noChangeAspect="1"/>
          </p:cNvPicPr>
          <p:nvPr/>
        </p:nvPicPr>
        <p:blipFill>
          <a:blip r:embed="rId5"/>
          <a:stretch>
            <a:fillRect/>
          </a:stretch>
        </p:blipFill>
        <p:spPr>
          <a:xfrm>
            <a:off x="9983921" y="1174556"/>
            <a:ext cx="2107033" cy="2720576"/>
          </a:xfrm>
          <a:prstGeom prst="rect">
            <a:avLst/>
          </a:prstGeom>
        </p:spPr>
      </p:pic>
      <p:pic>
        <p:nvPicPr>
          <p:cNvPr id="16" name="Bildobjekt 15">
            <a:extLst>
              <a:ext uri="{FF2B5EF4-FFF2-40B4-BE49-F238E27FC236}">
                <a16:creationId xmlns:a16="http://schemas.microsoft.com/office/drawing/2014/main" id="{FB505329-B163-69AB-8F17-57D650B52EE6}"/>
              </a:ext>
            </a:extLst>
          </p:cNvPr>
          <p:cNvPicPr>
            <a:picLocks noChangeAspect="1"/>
          </p:cNvPicPr>
          <p:nvPr/>
        </p:nvPicPr>
        <p:blipFill>
          <a:blip r:embed="rId6"/>
          <a:stretch>
            <a:fillRect/>
          </a:stretch>
        </p:blipFill>
        <p:spPr>
          <a:xfrm>
            <a:off x="7847254" y="3895132"/>
            <a:ext cx="2032238" cy="2879005"/>
          </a:xfrm>
          <a:prstGeom prst="rect">
            <a:avLst/>
          </a:prstGeom>
        </p:spPr>
      </p:pic>
      <p:pic>
        <p:nvPicPr>
          <p:cNvPr id="18" name="Bildobjekt 17">
            <a:extLst>
              <a:ext uri="{FF2B5EF4-FFF2-40B4-BE49-F238E27FC236}">
                <a16:creationId xmlns:a16="http://schemas.microsoft.com/office/drawing/2014/main" id="{A8F4DCE3-5BE4-F733-BEF1-9851E8882CE8}"/>
              </a:ext>
            </a:extLst>
          </p:cNvPr>
          <p:cNvPicPr>
            <a:picLocks noChangeAspect="1"/>
          </p:cNvPicPr>
          <p:nvPr/>
        </p:nvPicPr>
        <p:blipFill>
          <a:blip r:embed="rId7"/>
          <a:stretch>
            <a:fillRect/>
          </a:stretch>
        </p:blipFill>
        <p:spPr>
          <a:xfrm>
            <a:off x="9983921" y="3895132"/>
            <a:ext cx="2107033" cy="2879005"/>
          </a:xfrm>
          <a:prstGeom prst="rect">
            <a:avLst/>
          </a:prstGeom>
        </p:spPr>
      </p:pic>
      <p:pic>
        <p:nvPicPr>
          <p:cNvPr id="4" name="Picture 298">
            <a:extLst>
              <a:ext uri="{FF2B5EF4-FFF2-40B4-BE49-F238E27FC236}">
                <a16:creationId xmlns:a16="http://schemas.microsoft.com/office/drawing/2014/main" id="{209D0B8D-C22D-DAA2-9043-4FAD9024EAC4}"/>
              </a:ext>
            </a:extLst>
          </p:cNvPr>
          <p:cNvPicPr>
            <a:picLocks noGrp="1"/>
          </p:cNvPicPr>
          <p:nvPr>
            <p:ph idx="1"/>
          </p:nvPr>
        </p:nvPicPr>
        <p:blipFill>
          <a:blip r:embed="rId8"/>
          <a:stretch>
            <a:fillRect/>
          </a:stretch>
        </p:blipFill>
        <p:spPr>
          <a:xfrm>
            <a:off x="8527101" y="2775547"/>
            <a:ext cx="2913640" cy="2239169"/>
          </a:xfrm>
          <a:prstGeom prst="rect">
            <a:avLst/>
          </a:prstGeom>
        </p:spPr>
      </p:pic>
    </p:spTree>
    <p:extLst>
      <p:ext uri="{BB962C8B-B14F-4D97-AF65-F5344CB8AC3E}">
        <p14:creationId xmlns:p14="http://schemas.microsoft.com/office/powerpoint/2010/main" val="3735467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E8469D-633D-F432-913E-A901CC958A6C}"/>
              </a:ext>
            </a:extLst>
          </p:cNvPr>
          <p:cNvSpPr>
            <a:spLocks noGrp="1"/>
          </p:cNvSpPr>
          <p:nvPr>
            <p:ph type="title"/>
          </p:nvPr>
        </p:nvSpPr>
        <p:spPr/>
        <p:txBody>
          <a:bodyPr/>
          <a:lstStyle/>
          <a:p>
            <a:r>
              <a:rPr lang="sv-SE" dirty="0">
                <a:solidFill>
                  <a:schemeClr val="bg1"/>
                </a:solidFill>
              </a:rPr>
              <a:t>FÖRENINGSDOKUMENT</a:t>
            </a:r>
          </a:p>
        </p:txBody>
      </p:sp>
      <p:sp>
        <p:nvSpPr>
          <p:cNvPr id="7" name="Platshållare för innehåll 6">
            <a:extLst>
              <a:ext uri="{FF2B5EF4-FFF2-40B4-BE49-F238E27FC236}">
                <a16:creationId xmlns:a16="http://schemas.microsoft.com/office/drawing/2014/main" id="{B3318008-D463-AB5C-DADB-B38B12570D36}"/>
              </a:ext>
            </a:extLst>
          </p:cNvPr>
          <p:cNvSpPr>
            <a:spLocks noGrp="1"/>
          </p:cNvSpPr>
          <p:nvPr>
            <p:ph idx="1"/>
          </p:nvPr>
        </p:nvSpPr>
        <p:spPr/>
        <p:txBody>
          <a:bodyPr anchor="ctr">
            <a:normAutofit/>
          </a:bodyPr>
          <a:lstStyle/>
          <a:p>
            <a:pPr marL="0" indent="0" algn="ctr">
              <a:lnSpc>
                <a:spcPct val="107000"/>
              </a:lnSpc>
              <a:spcAft>
                <a:spcPts val="800"/>
              </a:spcAft>
              <a:buNone/>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Detta dokument ska fungera som en guide i Munka Ljungby innebandyklubbs verksamhet. Först och främst innehåller det riktlinjer för alla medlemmar och aktiva, så att alla ska känna till vilken anda föreningen ska arbeta efter och vilka föreningens visioner och målsättningar är. Viktigt är också vem som ska göra vad och vilket ansvar för de olika arbetsuppgifterna innebär. Munka Ljungby IBK är en klubb som är stadd i ständig utveckling och förändring, varför detta dokument hålls aktuellt, genom de olika kommittéerna och våra ledare och våra lags information.</a:t>
            </a:r>
          </a:p>
          <a:p>
            <a:pPr marL="0" indent="0" algn="ctr">
              <a:lnSpc>
                <a:spcPct val="107000"/>
              </a:lnSpc>
              <a:spcAft>
                <a:spcPts val="800"/>
              </a:spcAft>
              <a:buNone/>
            </a:pPr>
            <a:r>
              <a:rPr lang="sv-SE"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gn="ctr">
              <a:lnSpc>
                <a:spcPct val="107000"/>
              </a:lnSpc>
              <a:spcBef>
                <a:spcPts val="800"/>
              </a:spcBef>
              <a:spcAft>
                <a:spcPts val="400"/>
              </a:spcAft>
              <a:buNone/>
            </a:pP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8" name="Bildobjekt 7">
            <a:extLst>
              <a:ext uri="{FF2B5EF4-FFF2-40B4-BE49-F238E27FC236}">
                <a16:creationId xmlns:a16="http://schemas.microsoft.com/office/drawing/2014/main" id="{5E69EA97-3042-30C0-00FF-1050157D3EF3}"/>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3283054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420C2D-2DC6-E19E-0D18-4CE1EE32CFDF}"/>
              </a:ext>
            </a:extLst>
          </p:cNvPr>
          <p:cNvSpPr>
            <a:spLocks noGrp="1"/>
          </p:cNvSpPr>
          <p:nvPr>
            <p:ph type="title"/>
          </p:nvPr>
        </p:nvSpPr>
        <p:spPr/>
        <p:txBody>
          <a:bodyPr/>
          <a:lstStyle/>
          <a:p>
            <a:r>
              <a:rPr lang="sv-SE" dirty="0">
                <a:solidFill>
                  <a:schemeClr val="bg1"/>
                </a:solidFill>
              </a:rPr>
              <a:t>Föreningsidé</a:t>
            </a:r>
          </a:p>
        </p:txBody>
      </p:sp>
      <p:sp>
        <p:nvSpPr>
          <p:cNvPr id="3" name="Platshållare för innehåll 2">
            <a:extLst>
              <a:ext uri="{FF2B5EF4-FFF2-40B4-BE49-F238E27FC236}">
                <a16:creationId xmlns:a16="http://schemas.microsoft.com/office/drawing/2014/main" id="{FE0B8E76-74B6-3670-FACE-1B193E29FBE1}"/>
              </a:ext>
            </a:extLst>
          </p:cNvPr>
          <p:cNvSpPr>
            <a:spLocks noGrp="1"/>
          </p:cNvSpPr>
          <p:nvPr>
            <p:ph idx="1"/>
          </p:nvPr>
        </p:nvSpPr>
        <p:spPr/>
        <p:txBody>
          <a:bodyPr/>
          <a:lstStyle/>
          <a:p>
            <a:pPr marL="0" indent="0">
              <a:lnSpc>
                <a:spcPct val="107000"/>
              </a:lnSpc>
              <a:spcBef>
                <a:spcPts val="800"/>
              </a:spcBef>
              <a:spcAft>
                <a:spcPts val="400"/>
              </a:spcAft>
              <a:buNone/>
            </a:pPr>
            <a:endParaRPr lang="sv-SE"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sv-SE"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ska för sina medlemmar vara en välkomnande – trivsam – utbildande och fostrade förening.  </a:t>
            </a:r>
          </a:p>
          <a:p>
            <a:pPr marL="0" indent="0">
              <a:lnSpc>
                <a:spcPct val="107000"/>
              </a:lnSpc>
              <a:spcAft>
                <a:spcPts val="800"/>
              </a:spcAft>
              <a:buNone/>
            </a:pPr>
            <a:r>
              <a:rPr lang="sv-SE"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ska bedriva en kvalitativ breddidrott och verka för innebandyns utveckling i Munka Ljungby.</a:t>
            </a:r>
          </a:p>
          <a:p>
            <a:pPr marL="0" indent="0">
              <a:lnSpc>
                <a:spcPct val="107000"/>
              </a:lnSpc>
              <a:spcAft>
                <a:spcPts val="800"/>
              </a:spcAft>
              <a:buNone/>
            </a:pPr>
            <a:r>
              <a:rPr lang="sv-SE"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kan trots satsning på breddidrott göra vissa elitsatsningar på olika lag från år till annat.</a:t>
            </a:r>
          </a:p>
          <a:p>
            <a:pPr marL="0" indent="0">
              <a:buNone/>
            </a:pPr>
            <a:endParaRPr lang="sv-SE" dirty="0"/>
          </a:p>
        </p:txBody>
      </p:sp>
      <p:pic>
        <p:nvPicPr>
          <p:cNvPr id="4" name="Bildobjekt 3">
            <a:extLst>
              <a:ext uri="{FF2B5EF4-FFF2-40B4-BE49-F238E27FC236}">
                <a16:creationId xmlns:a16="http://schemas.microsoft.com/office/drawing/2014/main" id="{1E105C90-D352-221C-2BC4-FFB5A169B473}"/>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221474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3135CA-5915-6C3B-4247-626ABFFAA8E6}"/>
              </a:ext>
            </a:extLst>
          </p:cNvPr>
          <p:cNvSpPr>
            <a:spLocks noGrp="1"/>
          </p:cNvSpPr>
          <p:nvPr>
            <p:ph type="title"/>
          </p:nvPr>
        </p:nvSpPr>
        <p:spPr/>
        <p:txBody>
          <a:bodyPr/>
          <a:lstStyle/>
          <a:p>
            <a:r>
              <a:rPr lang="sv-SE" dirty="0">
                <a:solidFill>
                  <a:schemeClr val="bg1"/>
                </a:solidFill>
              </a:rPr>
              <a:t>Verksamhetsidé MIBK</a:t>
            </a:r>
          </a:p>
        </p:txBody>
      </p:sp>
      <p:sp>
        <p:nvSpPr>
          <p:cNvPr id="3" name="Platshållare för innehåll 2">
            <a:extLst>
              <a:ext uri="{FF2B5EF4-FFF2-40B4-BE49-F238E27FC236}">
                <a16:creationId xmlns:a16="http://schemas.microsoft.com/office/drawing/2014/main" id="{217E4812-2FC6-41E0-1CDB-CE70E2AC11CC}"/>
              </a:ext>
            </a:extLst>
          </p:cNvPr>
          <p:cNvSpPr>
            <a:spLocks noGrp="1"/>
          </p:cNvSpPr>
          <p:nvPr>
            <p:ph idx="1"/>
          </p:nvPr>
        </p:nvSpPr>
        <p:spPr/>
        <p:txBody>
          <a:bodyPr/>
          <a:lstStyle/>
          <a:p>
            <a:pPr marL="0" indent="0">
              <a:lnSpc>
                <a:spcPct val="107000"/>
              </a:lnSpc>
              <a:spcBef>
                <a:spcPts val="800"/>
              </a:spcBef>
              <a:spcAft>
                <a:spcPts val="400"/>
              </a:spcAft>
              <a:buNone/>
            </a:pPr>
            <a:endParaRPr lang="sv-SE"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vill på alla nivåer bedriva sin verksamhet så att den utvecklar människor fysiskt och psykiskt i en positiv miljö, såväl socialt som kulturellt. Det innebär att vi ska vara en förening som har viljan, förmågan och modet att ständigt utvecklas och skapa en atmosfär där människor växer. Vi gör detta genom att uppmuntra våra medlemmar att ta egna initiativ och känna ansvar. Alla deltagare ska få vara med och bestämma om sin verksamhet. Föreningen ska vara en gemenskap som bidrar till individens självtillit och en skola där alla lär sig för livet.</a:t>
            </a:r>
          </a:p>
          <a:p>
            <a:pPr marL="0" indent="0">
              <a:lnSpc>
                <a:spcPct val="107000"/>
              </a:lnSpc>
              <a:spcAft>
                <a:spcPts val="800"/>
              </a:spcAft>
              <a:buNone/>
            </a:pPr>
            <a:r>
              <a:rPr lang="sv-SE"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sv-SE" dirty="0"/>
          </a:p>
        </p:txBody>
      </p:sp>
      <p:pic>
        <p:nvPicPr>
          <p:cNvPr id="4" name="Bildobjekt 3">
            <a:extLst>
              <a:ext uri="{FF2B5EF4-FFF2-40B4-BE49-F238E27FC236}">
                <a16:creationId xmlns:a16="http://schemas.microsoft.com/office/drawing/2014/main" id="{CD164DBA-AD82-CE87-108E-DC612E4B4B2B}"/>
              </a:ext>
            </a:extLst>
          </p:cNvPr>
          <p:cNvPicPr>
            <a:picLocks noChangeAspect="1"/>
          </p:cNvPicPr>
          <p:nvPr/>
        </p:nvPicPr>
        <p:blipFill>
          <a:blip r:embed="rId3"/>
          <a:stretch>
            <a:fillRect/>
          </a:stretch>
        </p:blipFill>
        <p:spPr>
          <a:xfrm>
            <a:off x="10451514" y="568927"/>
            <a:ext cx="902286" cy="1121761"/>
          </a:xfrm>
          <a:prstGeom prst="rect">
            <a:avLst/>
          </a:prstGeom>
        </p:spPr>
      </p:pic>
    </p:spTree>
    <p:extLst>
      <p:ext uri="{BB962C8B-B14F-4D97-AF65-F5344CB8AC3E}">
        <p14:creationId xmlns:p14="http://schemas.microsoft.com/office/powerpoint/2010/main" val="4293102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4D8F7C-7CB0-35B8-1E42-7A3817D88BB6}"/>
              </a:ext>
            </a:extLst>
          </p:cNvPr>
          <p:cNvSpPr>
            <a:spLocks noGrp="1"/>
          </p:cNvSpPr>
          <p:nvPr>
            <p:ph type="title"/>
          </p:nvPr>
        </p:nvSpPr>
        <p:spPr>
          <a:xfrm>
            <a:off x="838200" y="181627"/>
            <a:ext cx="10515600" cy="845507"/>
          </a:xfrm>
        </p:spPr>
        <p:txBody>
          <a:bodyPr>
            <a:normAutofit/>
          </a:bodyPr>
          <a:lstStyle/>
          <a:p>
            <a:r>
              <a:rPr lang="sv-SE" dirty="0">
                <a:solidFill>
                  <a:schemeClr val="bg1"/>
                </a:solidFill>
              </a:rPr>
              <a:t>Värderingar &amp; Visioner MIBK</a:t>
            </a:r>
          </a:p>
        </p:txBody>
      </p:sp>
      <p:sp>
        <p:nvSpPr>
          <p:cNvPr id="3" name="Platshållare för innehåll 2">
            <a:extLst>
              <a:ext uri="{FF2B5EF4-FFF2-40B4-BE49-F238E27FC236}">
                <a16:creationId xmlns:a16="http://schemas.microsoft.com/office/drawing/2014/main" id="{51417ED8-6B1A-CDB8-414B-3EDB9BE000C4}"/>
              </a:ext>
            </a:extLst>
          </p:cNvPr>
          <p:cNvSpPr>
            <a:spLocks noGrp="1"/>
          </p:cNvSpPr>
          <p:nvPr>
            <p:ph idx="1"/>
          </p:nvPr>
        </p:nvSpPr>
        <p:spPr>
          <a:xfrm>
            <a:off x="150312" y="914400"/>
            <a:ext cx="11849622" cy="5761973"/>
          </a:xfrm>
        </p:spPr>
        <p:txBody>
          <a:bodyPr>
            <a:normAutofit fontScale="92500" lnSpcReduction="10000"/>
          </a:bodyPr>
          <a:lstStyle/>
          <a:p>
            <a:pPr marL="0" indent="0">
              <a:lnSpc>
                <a:spcPct val="107000"/>
              </a:lnSpc>
              <a:spcBef>
                <a:spcPts val="800"/>
              </a:spcBef>
              <a:spcAft>
                <a:spcPts val="400"/>
              </a:spcAft>
              <a:buNone/>
            </a:pPr>
            <a:r>
              <a:rPr lang="sv-SE" sz="1800" b="1" kern="100" dirty="0">
                <a:solidFill>
                  <a:schemeClr val="bg1"/>
                </a:solidFill>
                <a:effectLst/>
                <a:latin typeface="Aptos Display" panose="020B0004020202020204" pitchFamily="34" charset="0"/>
                <a:ea typeface="Times New Roman" panose="02020603050405020304" pitchFamily="18" charset="0"/>
                <a:cs typeface="Times New Roman" panose="02020603050405020304" pitchFamily="18" charset="0"/>
              </a:rPr>
              <a:t>Värderingar</a:t>
            </a:r>
          </a:p>
          <a:p>
            <a:pPr marL="0" indent="0">
              <a:lnSpc>
                <a:spcPct val="107000"/>
              </a:lnSpc>
              <a:spcAft>
                <a:spcPts val="800"/>
              </a:spcAft>
              <a:buNone/>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vill på alla nivåer bedriva sin verksamhet så att den utvecklar människor fysiskt och psykiskt i en positiv miljö, såväl socialt som kulturellt. Det innebär att vi ska vara en förening som har viljan, förmågan och modet att ständigt utvecklas och skapa en atmosfär där människor växer. Vi gör detta genom att uppmuntra våra medlemmar att ta egna initiativ och känna ansvar. Alla deltagare ska få vara med och bestämma om sin verksamhet. Föreningen ska vara en gemenskap som bidrar till individens självtillit och en skola där alla lär för livet.</a:t>
            </a:r>
          </a:p>
          <a:p>
            <a:pPr marL="0" indent="0">
              <a:lnSpc>
                <a:spcPct val="107000"/>
              </a:lnSpc>
              <a:spcBef>
                <a:spcPts val="800"/>
              </a:spcBef>
              <a:spcAft>
                <a:spcPts val="400"/>
              </a:spcAft>
              <a:buNone/>
            </a:pPr>
            <a:r>
              <a:rPr lang="sv-SE" sz="1800" b="1" kern="100" dirty="0">
                <a:solidFill>
                  <a:schemeClr val="bg1"/>
                </a:solidFill>
                <a:effectLst/>
                <a:latin typeface="Aptos Display" panose="020B0004020202020204" pitchFamily="34" charset="0"/>
                <a:ea typeface="Times New Roman" panose="02020603050405020304" pitchFamily="18" charset="0"/>
                <a:cs typeface="Times New Roman" panose="02020603050405020304" pitchFamily="18" charset="0"/>
              </a:rPr>
              <a:t>Visioner</a:t>
            </a:r>
          </a:p>
          <a:p>
            <a:pPr marL="0" indent="0">
              <a:lnSpc>
                <a:spcPct val="107000"/>
              </a:lnSpc>
              <a:spcAft>
                <a:spcPts val="800"/>
              </a:spcAft>
              <a:buNone/>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ska bedriva verksamhet på breddnivå i en ständigt lärande och fostrade organisation, där glädje och trivsel är ledstjärnan.</a:t>
            </a:r>
          </a:p>
          <a:p>
            <a:pPr marL="0" indent="0">
              <a:lnSpc>
                <a:spcPct val="107000"/>
              </a:lnSpc>
              <a:spcAft>
                <a:spcPts val="800"/>
              </a:spcAft>
              <a:buNone/>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ska ha:</a:t>
            </a:r>
          </a:p>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En glädjefull och inspirerande föreningskultur</a:t>
            </a:r>
          </a:p>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En stark förankring i samhället</a:t>
            </a:r>
          </a:p>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En stark ekonomi som grundar sig på egna medel</a:t>
            </a:r>
          </a:p>
          <a:p>
            <a:pPr marL="342900" lvl="0" indent="-342900">
              <a:lnSpc>
                <a:spcPct val="107000"/>
              </a:lnSpc>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En stark organisation</a:t>
            </a:r>
          </a:p>
          <a:p>
            <a:pPr marL="342900" lvl="0" indent="-342900">
              <a:lnSpc>
                <a:spcPct val="107000"/>
              </a:lnSpc>
              <a:spcAft>
                <a:spcPts val="800"/>
              </a:spcAft>
              <a:buFont typeface="Aptos" panose="020B0004020202020204" pitchFamily="34" charset="0"/>
              <a:buChar char="-"/>
            </a:pPr>
            <a:r>
              <a:rPr lang="sv-SE"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En stor och bred ungdomsverksamhet.</a:t>
            </a:r>
          </a:p>
          <a:p>
            <a:pPr marL="0" lvl="0" indent="0">
              <a:lnSpc>
                <a:spcPct val="107000"/>
              </a:lnSpc>
              <a:spcAft>
                <a:spcPts val="800"/>
              </a:spcAft>
              <a:buNone/>
            </a:pP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sv-SE" dirty="0"/>
          </a:p>
        </p:txBody>
      </p:sp>
      <p:pic>
        <p:nvPicPr>
          <p:cNvPr id="4" name="Bildobjekt 3">
            <a:extLst>
              <a:ext uri="{FF2B5EF4-FFF2-40B4-BE49-F238E27FC236}">
                <a16:creationId xmlns:a16="http://schemas.microsoft.com/office/drawing/2014/main" id="{CF4F9078-E7DF-E2BA-EAEB-AD938774F8E7}"/>
              </a:ext>
            </a:extLst>
          </p:cNvPr>
          <p:cNvPicPr>
            <a:picLocks noChangeAspect="1"/>
          </p:cNvPicPr>
          <p:nvPr/>
        </p:nvPicPr>
        <p:blipFill>
          <a:blip r:embed="rId3"/>
          <a:stretch>
            <a:fillRect/>
          </a:stretch>
        </p:blipFill>
        <p:spPr>
          <a:xfrm>
            <a:off x="10451514" y="156575"/>
            <a:ext cx="902286" cy="1121761"/>
          </a:xfrm>
          <a:prstGeom prst="rect">
            <a:avLst/>
          </a:prstGeom>
        </p:spPr>
      </p:pic>
    </p:spTree>
    <p:extLst>
      <p:ext uri="{BB962C8B-B14F-4D97-AF65-F5344CB8AC3E}">
        <p14:creationId xmlns:p14="http://schemas.microsoft.com/office/powerpoint/2010/main" val="349676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2FD748-D0C0-86BB-9316-8B72A84AA8ED}"/>
              </a:ext>
            </a:extLst>
          </p:cNvPr>
          <p:cNvSpPr>
            <a:spLocks noGrp="1"/>
          </p:cNvSpPr>
          <p:nvPr>
            <p:ph type="title"/>
          </p:nvPr>
        </p:nvSpPr>
        <p:spPr/>
        <p:txBody>
          <a:bodyPr/>
          <a:lstStyle/>
          <a:p>
            <a:r>
              <a:rPr lang="sv-SE" dirty="0">
                <a:solidFill>
                  <a:schemeClr val="bg1"/>
                </a:solidFill>
              </a:rPr>
              <a:t>Målsättning MIBK</a:t>
            </a:r>
          </a:p>
        </p:txBody>
      </p:sp>
      <p:sp>
        <p:nvSpPr>
          <p:cNvPr id="3" name="Platshållare för innehåll 2">
            <a:extLst>
              <a:ext uri="{FF2B5EF4-FFF2-40B4-BE49-F238E27FC236}">
                <a16:creationId xmlns:a16="http://schemas.microsoft.com/office/drawing/2014/main" id="{E69A031F-13AF-7EAE-C71D-6C80F948F5C2}"/>
              </a:ext>
            </a:extLst>
          </p:cNvPr>
          <p:cNvSpPr>
            <a:spLocks noGrp="1"/>
          </p:cNvSpPr>
          <p:nvPr>
            <p:ph idx="1"/>
          </p:nvPr>
        </p:nvSpPr>
        <p:spPr>
          <a:xfrm>
            <a:off x="200416" y="1352812"/>
            <a:ext cx="11812044" cy="5260930"/>
          </a:xfrm>
        </p:spPr>
        <p:txBody>
          <a:bodyPr>
            <a:normAutofit fontScale="92500" lnSpcReduction="20000"/>
          </a:bodyPr>
          <a:lstStyle/>
          <a:p>
            <a:pPr marL="0" indent="0">
              <a:lnSpc>
                <a:spcPct val="107000"/>
              </a:lnSpc>
              <a:spcAft>
                <a:spcPts val="800"/>
              </a:spcAft>
              <a:buNone/>
            </a:pPr>
            <a:r>
              <a:rPr lang="sv-SE" sz="29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Munka Ljungby Innebandyklubb ska över tid ha en verksamhet som en av de ledande ungdomsföreningarna i Skånes Innebandy, samt representationslag i både på dam och herrsidan i de högsta Skåne serierna alternativ förbundsserierna. Målsättning är att minst 80% av spelarna i våra representationslag består av spelare som har MIBK som moderklubb.</a:t>
            </a:r>
          </a:p>
          <a:p>
            <a:pPr marL="0" indent="0">
              <a:lnSpc>
                <a:spcPct val="107000"/>
              </a:lnSpc>
              <a:spcAft>
                <a:spcPts val="800"/>
              </a:spcAft>
              <a:buNone/>
            </a:pPr>
            <a:r>
              <a:rPr lang="sv-SE" sz="29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Munka Ljungby innebandyklubb ska i det korta perspektivet:</a:t>
            </a:r>
          </a:p>
          <a:p>
            <a:pPr marL="0" lvl="0" indent="0">
              <a:lnSpc>
                <a:spcPct val="107000"/>
              </a:lnSpc>
              <a:buNone/>
            </a:pPr>
            <a:r>
              <a:rPr lang="sv-SE" sz="29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Ha en väl fungerande organisation, som är stadd i ständig förändring</a:t>
            </a:r>
          </a:p>
          <a:p>
            <a:pPr marL="0" lvl="0" indent="0">
              <a:lnSpc>
                <a:spcPct val="107000"/>
              </a:lnSpc>
              <a:buNone/>
            </a:pPr>
            <a:r>
              <a:rPr lang="sv-SE" sz="29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Ha en god ekonomi</a:t>
            </a:r>
          </a:p>
          <a:p>
            <a:pPr marL="0" lvl="0" indent="0">
              <a:lnSpc>
                <a:spcPct val="107000"/>
              </a:lnSpc>
              <a:buNone/>
            </a:pPr>
            <a:r>
              <a:rPr lang="sv-SE" sz="29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Ha en ungdomsverksamhet med bredd och kvalitét</a:t>
            </a:r>
          </a:p>
          <a:p>
            <a:pPr marL="0" lvl="0" indent="0">
              <a:lnSpc>
                <a:spcPct val="107000"/>
              </a:lnSpc>
              <a:buNone/>
            </a:pPr>
            <a:r>
              <a:rPr lang="sv-SE" sz="29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Engagera fler personer i föreningen</a:t>
            </a:r>
          </a:p>
          <a:p>
            <a:pPr marL="0" lvl="0" indent="0">
              <a:lnSpc>
                <a:spcPct val="107000"/>
              </a:lnSpc>
              <a:spcAft>
                <a:spcPts val="800"/>
              </a:spcAft>
              <a:buNone/>
            </a:pPr>
            <a:r>
              <a:rPr lang="sv-SE" sz="29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Arbeta ständigt med att förbättra föreningens image</a:t>
            </a:r>
          </a:p>
          <a:p>
            <a:endParaRPr lang="sv-SE" dirty="0"/>
          </a:p>
        </p:txBody>
      </p:sp>
      <p:pic>
        <p:nvPicPr>
          <p:cNvPr id="4" name="Bildobjekt 3">
            <a:extLst>
              <a:ext uri="{FF2B5EF4-FFF2-40B4-BE49-F238E27FC236}">
                <a16:creationId xmlns:a16="http://schemas.microsoft.com/office/drawing/2014/main" id="{4905D51A-BAFA-10DF-25A7-7E906F806930}"/>
              </a:ext>
            </a:extLst>
          </p:cNvPr>
          <p:cNvPicPr>
            <a:picLocks noChangeAspect="1"/>
          </p:cNvPicPr>
          <p:nvPr/>
        </p:nvPicPr>
        <p:blipFill>
          <a:blip r:embed="rId3"/>
          <a:stretch>
            <a:fillRect/>
          </a:stretch>
        </p:blipFill>
        <p:spPr>
          <a:xfrm>
            <a:off x="10780844" y="231051"/>
            <a:ext cx="902286" cy="1121761"/>
          </a:xfrm>
          <a:prstGeom prst="rect">
            <a:avLst/>
          </a:prstGeom>
        </p:spPr>
      </p:pic>
    </p:spTree>
    <p:extLst>
      <p:ext uri="{BB962C8B-B14F-4D97-AF65-F5344CB8AC3E}">
        <p14:creationId xmlns:p14="http://schemas.microsoft.com/office/powerpoint/2010/main" val="58019001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480</TotalTime>
  <Words>11870</Words>
  <Application>Microsoft Office PowerPoint</Application>
  <PresentationFormat>Bredbild</PresentationFormat>
  <Paragraphs>791</Paragraphs>
  <Slides>17</Slides>
  <Notes>17</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17</vt:i4>
      </vt:variant>
    </vt:vector>
  </HeadingPairs>
  <TitlesOfParts>
    <vt:vector size="21" baseType="lpstr">
      <vt:lpstr>Aptos</vt:lpstr>
      <vt:lpstr>Aptos Display</vt:lpstr>
      <vt:lpstr>Arial</vt:lpstr>
      <vt:lpstr>Office-tema</vt:lpstr>
      <vt:lpstr>Välkomna!</vt:lpstr>
      <vt:lpstr>TRÄNINGSTIDER</vt:lpstr>
      <vt:lpstr>LEDARE</vt:lpstr>
      <vt:lpstr>BLÅ TRÅDEN – ta bort de nivåer som inte är relevanta för er</vt:lpstr>
      <vt:lpstr>FÖRENINGSDOKUMENT</vt:lpstr>
      <vt:lpstr>Föreningsidé</vt:lpstr>
      <vt:lpstr>Verksamhetsidé MIBK</vt:lpstr>
      <vt:lpstr>Värderingar &amp; Visioner MIBK</vt:lpstr>
      <vt:lpstr>Målsättning MIBK</vt:lpstr>
      <vt:lpstr>POLICYS</vt:lpstr>
      <vt:lpstr>DEALBOOSTER</vt:lpstr>
      <vt:lpstr>SÄSONGEN 24/25</vt:lpstr>
      <vt:lpstr>CUPER</vt:lpstr>
      <vt:lpstr>LAGKASSA</vt:lpstr>
      <vt:lpstr>VÅRA MÅL</vt:lpstr>
      <vt:lpstr>MIBK PÅ LÄKTAREN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Ida Starnert</dc:creator>
  <cp:lastModifiedBy>Ida Starnert</cp:lastModifiedBy>
  <cp:revision>5</cp:revision>
  <cp:lastPrinted>2024-09-02T13:59:05Z</cp:lastPrinted>
  <dcterms:created xsi:type="dcterms:W3CDTF">2024-07-03T12:16:03Z</dcterms:created>
  <dcterms:modified xsi:type="dcterms:W3CDTF">2024-09-02T18:52:10Z</dcterms:modified>
</cp:coreProperties>
</file>